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CBCB"/>
          </a:solidFill>
        </a:fill>
      </a:tcStyle>
    </a:wholeTbl>
    <a:band2H>
      <a:tcTxStyle b="def" i="def"/>
      <a:tcStyle>
        <a:tcBdr/>
        <a:fill>
          <a:solidFill>
            <a:srgbClr val="F0E7E7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DFCD"/>
          </a:solidFill>
        </a:fill>
      </a:tcStyle>
    </a:wholeTbl>
    <a:band2H>
      <a:tcTxStyle b="def" i="def"/>
      <a:tcStyle>
        <a:tcBdr/>
        <a:fill>
          <a:solidFill>
            <a:srgbClr val="F7EFE7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DCB"/>
          </a:solidFill>
        </a:fill>
      </a:tcStyle>
    </a:wholeTbl>
    <a:band2H>
      <a:tcTxStyle b="def" i="def"/>
      <a:tcStyle>
        <a:tcBdr/>
        <a:fill>
          <a:solidFill>
            <a:srgbClr val="EBEFE7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0" name="Shape 34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designguide.ku.dk/ku/skabeloner/powerpoint/praesentationer/" TargetMode="External"/><Relationship Id="rId3" Type="http://schemas.openxmlformats.org/officeDocument/2006/relationships/image" Target="../media/image10.png"/><Relationship Id="rId4" Type="http://schemas.openxmlformats.org/officeDocument/2006/relationships/hyperlink" Target="http://image.ku.dk/lightbox/211/13407586855728741badb20/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dsholder til billede 9"/>
          <p:cNvSpPr/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" name="master"/>
          <p:cNvSpPr txBox="1"/>
          <p:nvPr>
            <p:ph type="title" hasCustomPrompt="1"/>
          </p:nvPr>
        </p:nvSpPr>
        <p:spPr>
          <a:xfrm>
            <a:off x="0" y="691814"/>
            <a:ext cx="5959477" cy="547403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ts val="4000"/>
              </a:lnSpc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master</a:t>
            </a:r>
          </a:p>
        </p:txBody>
      </p:sp>
      <p:sp>
        <p:nvSpPr>
          <p:cNvPr id="18" name="Lysbillednummer"/>
          <p:cNvSpPr txBox="1"/>
          <p:nvPr>
            <p:ph type="sldNum" sz="quarter" idx="2"/>
          </p:nvPr>
        </p:nvSpPr>
        <p:spPr>
          <a:xfrm>
            <a:off x="11510300" y="-33540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" name="Brødtekst, niveau et…"/>
          <p:cNvSpPr txBox="1"/>
          <p:nvPr>
            <p:ph type="body" sz="quarter" idx="1" hasCustomPrompt="1"/>
          </p:nvPr>
        </p:nvSpPr>
        <p:spPr>
          <a:xfrm>
            <a:off x="588962" y="4053599"/>
            <a:ext cx="4946651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/>
            </a:lvl1pPr>
            <a:lvl2pPr marL="683260" indent="-322897">
              <a:spcBef>
                <a:spcPts val="0"/>
              </a:spcBef>
              <a:buFontTx/>
              <a:defRPr sz="1800"/>
            </a:lvl2pPr>
            <a:lvl3pPr marL="1073150" indent="-354012">
              <a:spcBef>
                <a:spcPts val="0"/>
              </a:spcBef>
              <a:buFontTx/>
              <a:defRPr sz="1800"/>
            </a:lvl3pPr>
            <a:lvl4pPr marL="1073150" indent="-354012">
              <a:spcBef>
                <a:spcPts val="0"/>
              </a:spcBef>
              <a:buSzPct val="100000"/>
              <a:buFontTx/>
              <a:buChar char="•"/>
              <a:defRPr sz="1800"/>
            </a:lvl4pPr>
            <a:lvl5pPr marL="1073150" indent="-354012">
              <a:spcBef>
                <a:spcPts val="0"/>
              </a:spcBef>
              <a:buFontTx/>
              <a:defRPr sz="1800"/>
            </a:lvl5pPr>
          </a:lstStyle>
          <a:p>
            <a:pPr/>
            <a:r>
              <a:t>Name of speaker, UCPH unit, place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Titel 1"/>
          <p:cNvSpPr/>
          <p:nvPr>
            <p:ph type="body" sz="quarter" idx="22" hasCustomPrompt="1"/>
          </p:nvPr>
        </p:nvSpPr>
        <p:spPr>
          <a:xfrm>
            <a:off x="587375" y="1020200"/>
            <a:ext cx="4946649" cy="13454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pc="0" sz="3600"/>
            </a:lvl1pPr>
          </a:lstStyle>
          <a:p>
            <a:pPr/>
            <a:r>
              <a:t>Click to add title</a:t>
            </a:r>
          </a:p>
        </p:txBody>
      </p:sp>
      <p:sp>
        <p:nvSpPr>
          <p:cNvPr id="21" name="Rektangel"/>
          <p:cNvSpPr/>
          <p:nvPr/>
        </p:nvSpPr>
        <p:spPr>
          <a:xfrm>
            <a:off x="489004" y="4959563"/>
            <a:ext cx="5143391" cy="10087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2" name="Symbol Black.png" descr="Symbol Bla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7205" y="5344664"/>
            <a:ext cx="666518" cy="66651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treg"/>
          <p:cNvSpPr/>
          <p:nvPr/>
        </p:nvSpPr>
        <p:spPr>
          <a:xfrm>
            <a:off x="593648" y="5823144"/>
            <a:ext cx="4177848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" name="Hatzakis Lab"/>
          <p:cNvSpPr txBox="1"/>
          <p:nvPr/>
        </p:nvSpPr>
        <p:spPr>
          <a:xfrm>
            <a:off x="600478" y="5522219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sp>
        <p:nvSpPr>
          <p:cNvPr id="25" name="Streg"/>
          <p:cNvSpPr/>
          <p:nvPr/>
        </p:nvSpPr>
        <p:spPr>
          <a:xfrm>
            <a:off x="5453288" y="5823144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54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Pladsholder til billede 9"/>
          <p:cNvSpPr/>
          <p:nvPr>
            <p:ph type="pic" idx="21"/>
          </p:nvPr>
        </p:nvSpPr>
        <p:spPr>
          <a:xfrm>
            <a:off x="588962" y="1635125"/>
            <a:ext cx="11012488" cy="46751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7" name="Click to add title"/>
          <p:cNvSpPr txBox="1"/>
          <p:nvPr>
            <p:ph type="title" hasCustomPrompt="1"/>
          </p:nvPr>
        </p:nvSpPr>
        <p:spPr>
          <a:xfrm>
            <a:off x="588964" y="620712"/>
            <a:ext cx="11012486" cy="865188"/>
          </a:xfrm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158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9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160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68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Pladsholder til billede 9"/>
          <p:cNvSpPr/>
          <p:nvPr>
            <p:ph type="pic" idx="21"/>
          </p:nvPr>
        </p:nvSpPr>
        <p:spPr>
          <a:xfrm>
            <a:off x="0" y="334851"/>
            <a:ext cx="12192000" cy="65231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1" name="Click to add text"/>
          <p:cNvSpPr txBox="1"/>
          <p:nvPr>
            <p:ph type="title" hasCustomPrompt="1"/>
          </p:nvPr>
        </p:nvSpPr>
        <p:spPr>
          <a:xfrm>
            <a:off x="6243637" y="4903566"/>
            <a:ext cx="5948363" cy="1398809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txBody>
          <a:bodyPr lIns="144000" tIns="144000" rIns="144000" bIns="144000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172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3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174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2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Pladsholder til billede 9"/>
          <p:cNvSpPr/>
          <p:nvPr>
            <p:ph type="pic" idx="21"/>
          </p:nvPr>
        </p:nvSpPr>
        <p:spPr>
          <a:xfrm>
            <a:off x="0" y="334851"/>
            <a:ext cx="12192000" cy="65231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5" name="Click to add text"/>
          <p:cNvSpPr txBox="1"/>
          <p:nvPr>
            <p:ph type="title" hasCustomPrompt="1"/>
          </p:nvPr>
        </p:nvSpPr>
        <p:spPr>
          <a:xfrm>
            <a:off x="0" y="4903566"/>
            <a:ext cx="5948363" cy="1398809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txBody>
          <a:bodyPr lIns="144000" tIns="144000" rIns="144000" bIns="144000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Click to add text </a:t>
            </a:r>
          </a:p>
        </p:txBody>
      </p:sp>
      <p:sp>
        <p:nvSpPr>
          <p:cNvPr id="186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188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6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Pladsholder til billede 9"/>
          <p:cNvSpPr/>
          <p:nvPr>
            <p:ph type="pic" idx="21"/>
          </p:nvPr>
        </p:nvSpPr>
        <p:spPr>
          <a:xfrm>
            <a:off x="0" y="334851"/>
            <a:ext cx="12192000" cy="65231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9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" name="Brødtekst, niveau et…"/>
          <p:cNvSpPr txBox="1"/>
          <p:nvPr>
            <p:ph type="body" sz="half" idx="1" hasCustomPrompt="1"/>
          </p:nvPr>
        </p:nvSpPr>
        <p:spPr>
          <a:xfrm>
            <a:off x="6243637" y="2036763"/>
            <a:ext cx="5948363" cy="4265613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txBody>
          <a:bodyPr lIns="144000" tIns="144000" rIns="144000" bIns="144000"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790575" indent="-428625">
              <a:buFontTx/>
              <a:defRPr>
                <a:solidFill>
                  <a:srgbClr val="FFFFFF"/>
                </a:solidFill>
              </a:defRPr>
            </a:lvl2pPr>
            <a:lvl3pPr marL="838729" indent="-478366">
              <a:buFontTx/>
              <a:defRPr>
                <a:solidFill>
                  <a:srgbClr val="FFFFFF"/>
                </a:solidFill>
              </a:defRPr>
            </a:lvl3pPr>
            <a:lvl4pPr marL="838729" indent="-478366">
              <a:buSzPct val="100000"/>
              <a:buFontTx/>
              <a:buChar char="•"/>
              <a:defRPr>
                <a:solidFill>
                  <a:srgbClr val="FFFFFF"/>
                </a:solidFill>
              </a:defRPr>
            </a:lvl4pPr>
            <a:lvl5pPr marL="838729" indent="-478366">
              <a:buFontTx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1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202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0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Pladsholder til billede 9"/>
          <p:cNvSpPr/>
          <p:nvPr>
            <p:ph type="pic" idx="21"/>
          </p:nvPr>
        </p:nvSpPr>
        <p:spPr>
          <a:xfrm>
            <a:off x="0" y="334851"/>
            <a:ext cx="12192000" cy="65231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3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" name="Brødtekst, niveau et…"/>
          <p:cNvSpPr txBox="1"/>
          <p:nvPr>
            <p:ph type="body" sz="half" idx="1" hasCustomPrompt="1"/>
          </p:nvPr>
        </p:nvSpPr>
        <p:spPr>
          <a:xfrm>
            <a:off x="0" y="2036763"/>
            <a:ext cx="5948363" cy="4265613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txBody>
          <a:bodyPr lIns="144000" tIns="144000" rIns="144000" bIns="144000"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>
              <a:buFontTx/>
              <a:defRPr>
                <a:solidFill>
                  <a:srgbClr val="FFFFFF"/>
                </a:solidFill>
              </a:defRPr>
            </a:lvl2pPr>
            <a:lvl3pPr marL="838729" indent="-478366">
              <a:buFontTx/>
              <a:defRPr>
                <a:solidFill>
                  <a:srgbClr val="FFFFFF"/>
                </a:solidFill>
              </a:defRPr>
            </a:lvl3pPr>
            <a:lvl4pPr marL="838729" indent="-478366">
              <a:buSzPct val="100000"/>
              <a:buFontTx/>
              <a:buChar char="•"/>
              <a:defRPr>
                <a:solidFill>
                  <a:srgbClr val="FFFFFF"/>
                </a:solidFill>
              </a:defRPr>
            </a:lvl4pPr>
            <a:lvl5pPr marL="838729" indent="-478366">
              <a:buFontTx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 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15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216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ital bullet list 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4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7" name="Brødtekst, niveau et…"/>
          <p:cNvSpPr txBox="1"/>
          <p:nvPr>
            <p:ph type="body" idx="1" hasCustomPrompt="1"/>
          </p:nvPr>
        </p:nvSpPr>
        <p:spPr>
          <a:xfrm>
            <a:off x="588962" y="620712"/>
            <a:ext cx="11012488" cy="5682591"/>
          </a:xfrm>
          <a:prstGeom prst="rect">
            <a:avLst/>
          </a:prstGeom>
        </p:spPr>
        <p:txBody>
          <a:bodyPr/>
          <a:lstStyle>
            <a:lvl1pPr marL="449262" indent="-449262">
              <a:lnSpc>
                <a:spcPct val="90000"/>
              </a:lnSpc>
              <a:defRPr cap="all" spc="240" sz="4800">
                <a:solidFill>
                  <a:srgbClr val="FFFFFF"/>
                </a:solidFill>
              </a:defRPr>
            </a:lvl1pPr>
            <a:lvl2pPr marL="449262" indent="-449262">
              <a:lnSpc>
                <a:spcPct val="90000"/>
              </a:lnSpc>
              <a:defRPr cap="all" spc="240" sz="4800">
                <a:solidFill>
                  <a:srgbClr val="FFFFFF"/>
                </a:solidFill>
              </a:defRPr>
            </a:lvl2pPr>
            <a:lvl3pPr marL="449262" indent="-449262">
              <a:lnSpc>
                <a:spcPct val="90000"/>
              </a:lnSpc>
              <a:defRPr cap="all" spc="240" sz="4800">
                <a:solidFill>
                  <a:srgbClr val="FFFFFF"/>
                </a:solidFill>
              </a:defRPr>
            </a:lvl3pPr>
            <a:lvl4pPr marL="449262" indent="-449262">
              <a:lnSpc>
                <a:spcPct val="90000"/>
              </a:lnSpc>
              <a:buSzPct val="100000"/>
              <a:buChar char="•"/>
              <a:defRPr cap="all" spc="240" sz="4800">
                <a:solidFill>
                  <a:srgbClr val="FFFFFF"/>
                </a:solidFill>
              </a:defRPr>
            </a:lvl4pPr>
            <a:lvl5pPr marL="449262" indent="-449262">
              <a:lnSpc>
                <a:spcPct val="90000"/>
              </a:lnSpc>
              <a:defRPr cap="all" spc="240" sz="4800">
                <a:solidFill>
                  <a:srgbClr val="FFFFFF"/>
                </a:solidFill>
              </a:defRPr>
            </a:lvl5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28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229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ation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37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ekstfelt 8"/>
          <p:cNvSpPr txBox="1"/>
          <p:nvPr/>
        </p:nvSpPr>
        <p:spPr>
          <a:xfrm>
            <a:off x="467000" y="612884"/>
            <a:ext cx="1076179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0">
                <a:solidFill>
                  <a:srgbClr val="FFFFFF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240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1" name="Brødtekst, niveau et…"/>
          <p:cNvSpPr txBox="1"/>
          <p:nvPr>
            <p:ph type="body" idx="1" hasCustomPrompt="1"/>
          </p:nvPr>
        </p:nvSpPr>
        <p:spPr>
          <a:xfrm>
            <a:off x="588962" y="1628775"/>
            <a:ext cx="11012488" cy="4114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SzTx/>
              <a:buFontTx/>
              <a:buNone/>
              <a:defRPr sz="48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SzTx/>
              <a:buFontTx/>
              <a:buNone/>
              <a:defRPr sz="48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SzTx/>
              <a:buFontTx/>
              <a:buNone/>
              <a:defRPr sz="4800">
                <a:solidFill>
                  <a:srgbClr val="FFFFFF"/>
                </a:solidFill>
              </a:defRPr>
            </a:lvl3pPr>
            <a:lvl4pPr indent="0">
              <a:lnSpc>
                <a:spcPct val="90000"/>
              </a:lnSpc>
              <a:buFontTx/>
              <a:defRPr sz="48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SzTx/>
              <a:buFontTx/>
              <a:buNone/>
              <a:defRPr sz="4800">
                <a:solidFill>
                  <a:srgbClr val="FFFFFF"/>
                </a:solidFill>
              </a:defRPr>
            </a:lvl5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2" name="Pladsholder til tekst 14"/>
          <p:cNvSpPr/>
          <p:nvPr>
            <p:ph type="body" sz="quarter" idx="21" hasCustomPrompt="1"/>
          </p:nvPr>
        </p:nvSpPr>
        <p:spPr>
          <a:xfrm>
            <a:off x="582711" y="5934971"/>
            <a:ext cx="11019498" cy="36740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pc="0">
                <a:solidFill>
                  <a:srgbClr val="FFFFFF"/>
                </a:solidFill>
              </a:defRPr>
            </a:lvl1pPr>
          </a:lstStyle>
          <a:p>
            <a:pPr/>
            <a:r>
              <a:t>Name, source</a:t>
            </a:r>
          </a:p>
        </p:txBody>
      </p:sp>
      <p:sp>
        <p:nvSpPr>
          <p:cNvPr id="243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244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mirrored texts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52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5" name="Brødtekst, niveau et…"/>
          <p:cNvSpPr txBox="1"/>
          <p:nvPr>
            <p:ph type="body" sz="half" idx="1" hasCustomPrompt="1"/>
          </p:nvPr>
        </p:nvSpPr>
        <p:spPr>
          <a:xfrm>
            <a:off x="588964" y="1628775"/>
            <a:ext cx="5358535" cy="467452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90000"/>
              </a:lnSpc>
              <a:spcBef>
                <a:spcPts val="1200"/>
              </a:spcBef>
              <a:buSzTx/>
              <a:buFontTx/>
              <a:buNone/>
              <a:defRPr b="1" sz="3600">
                <a:solidFill>
                  <a:srgbClr val="FFFFFF"/>
                </a:solidFill>
              </a:defRPr>
            </a:lvl1pPr>
            <a:lvl2pPr marL="0" indent="0" algn="r">
              <a:lnSpc>
                <a:spcPct val="90000"/>
              </a:lnSpc>
              <a:spcBef>
                <a:spcPts val="1200"/>
              </a:spcBef>
              <a:buSzTx/>
              <a:buFontTx/>
              <a:buNone/>
              <a:defRPr b="1" sz="3600">
                <a:solidFill>
                  <a:srgbClr val="FFFFFF"/>
                </a:solidFill>
              </a:defRPr>
            </a:lvl2pPr>
            <a:lvl3pPr marL="0" indent="0" algn="r">
              <a:lnSpc>
                <a:spcPct val="90000"/>
              </a:lnSpc>
              <a:spcBef>
                <a:spcPts val="1200"/>
              </a:spcBef>
              <a:buSzTx/>
              <a:buFontTx/>
              <a:buNone/>
              <a:defRPr b="1" sz="3600">
                <a:solidFill>
                  <a:srgbClr val="FFFFFF"/>
                </a:solidFill>
              </a:defRPr>
            </a:lvl3pPr>
            <a:lvl4pPr indent="0" algn="r">
              <a:lnSpc>
                <a:spcPct val="90000"/>
              </a:lnSpc>
              <a:spcBef>
                <a:spcPts val="1200"/>
              </a:spcBef>
              <a:buFontTx/>
              <a:defRPr b="1" sz="3600">
                <a:solidFill>
                  <a:srgbClr val="FFFFFF"/>
                </a:solidFill>
              </a:defRPr>
            </a:lvl4pPr>
            <a:lvl5pPr marL="0" indent="0" algn="r">
              <a:lnSpc>
                <a:spcPct val="90000"/>
              </a:lnSpc>
              <a:spcBef>
                <a:spcPts val="1200"/>
              </a:spcBef>
              <a:buSzTx/>
              <a:buFontTx/>
              <a:buNone/>
              <a:defRPr b="1" sz="3600">
                <a:solidFill>
                  <a:srgbClr val="FFFFFF"/>
                </a:solidFill>
              </a:defRPr>
            </a:lvl5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6" name="Pladsholder til tekst 9"/>
          <p:cNvSpPr/>
          <p:nvPr>
            <p:ph type="body" sz="half" idx="21" hasCustomPrompt="1"/>
          </p:nvPr>
        </p:nvSpPr>
        <p:spPr>
          <a:xfrm>
            <a:off x="6244503" y="1628775"/>
            <a:ext cx="5356948" cy="4674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1200"/>
              </a:spcBef>
              <a:buSzTx/>
              <a:buFontTx/>
              <a:buNone/>
              <a:defRPr spc="0" sz="3600">
                <a:solidFill>
                  <a:srgbClr val="FFFFFF"/>
                </a:solidFill>
              </a:defRPr>
            </a:lvl1pPr>
          </a:lstStyle>
          <a:p>
            <a:pPr/>
            <a:r>
              <a:t>Click to add text
2
3
4
5</a:t>
            </a:r>
          </a:p>
        </p:txBody>
      </p:sp>
      <p:sp>
        <p:nvSpPr>
          <p:cNvPr id="257" name="Click to add title"/>
          <p:cNvSpPr txBox="1"/>
          <p:nvPr>
            <p:ph type="title" hasCustomPrompt="1"/>
          </p:nvPr>
        </p:nvSpPr>
        <p:spPr>
          <a:xfrm>
            <a:off x="588964" y="620714"/>
            <a:ext cx="11012486" cy="86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258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259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ing 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67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0" name="Click to add title"/>
          <p:cNvSpPr txBox="1"/>
          <p:nvPr>
            <p:ph type="title" hasCustomPrompt="1"/>
          </p:nvPr>
        </p:nvSpPr>
        <p:spPr>
          <a:xfrm>
            <a:off x="588962" y="1628775"/>
            <a:ext cx="11012488" cy="4673600"/>
          </a:xfrm>
          <a:prstGeom prst="rect">
            <a:avLst/>
          </a:prstGeom>
        </p:spPr>
        <p:txBody>
          <a:bodyPr/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271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272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80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Click to add title"/>
          <p:cNvSpPr txBox="1"/>
          <p:nvPr>
            <p:ph type="title" hasCustomPrompt="1"/>
          </p:nvPr>
        </p:nvSpPr>
        <p:spPr>
          <a:xfrm>
            <a:off x="588965" y="620714"/>
            <a:ext cx="11012486" cy="865187"/>
          </a:xfrm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283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4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285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dsholder til billede 9"/>
          <p:cNvSpPr/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Lysbillednummer"/>
          <p:cNvSpPr txBox="1"/>
          <p:nvPr>
            <p:ph type="sldNum" sz="quarter" idx="2"/>
          </p:nvPr>
        </p:nvSpPr>
        <p:spPr>
          <a:xfrm>
            <a:off x="11510300" y="-33540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4" name="Titeltekst"/>
          <p:cNvSpPr txBox="1"/>
          <p:nvPr>
            <p:ph type="title"/>
          </p:nvPr>
        </p:nvSpPr>
        <p:spPr>
          <a:xfrm>
            <a:off x="0" y="2271091"/>
            <a:ext cx="5959477" cy="38952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ts val="4000"/>
              </a:lnSpc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35" name="Brødtekst, niveau et…"/>
          <p:cNvSpPr txBox="1"/>
          <p:nvPr>
            <p:ph type="body" sz="quarter" idx="1" hasCustomPrompt="1"/>
          </p:nvPr>
        </p:nvSpPr>
        <p:spPr>
          <a:xfrm>
            <a:off x="588962" y="4042705"/>
            <a:ext cx="4983164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/>
            </a:lvl1pPr>
            <a:lvl2pPr marL="683260" indent="-322897">
              <a:spcBef>
                <a:spcPts val="0"/>
              </a:spcBef>
              <a:buFontTx/>
              <a:defRPr sz="1800"/>
            </a:lvl2pPr>
            <a:lvl3pPr marL="1073150" indent="-354012">
              <a:spcBef>
                <a:spcPts val="0"/>
              </a:spcBef>
              <a:buFontTx/>
              <a:defRPr sz="1800"/>
            </a:lvl3pPr>
            <a:lvl4pPr marL="1073150" indent="-354012">
              <a:spcBef>
                <a:spcPts val="0"/>
              </a:spcBef>
              <a:buSzPct val="100000"/>
              <a:buFontTx/>
              <a:buChar char="•"/>
              <a:defRPr sz="1800"/>
            </a:lvl4pPr>
            <a:lvl5pPr marL="1073150" indent="-354012">
              <a:spcBef>
                <a:spcPts val="0"/>
              </a:spcBef>
              <a:buFontTx/>
              <a:defRPr sz="1800"/>
            </a:lvl5pPr>
          </a:lstStyle>
          <a:p>
            <a:pPr/>
            <a:r>
              <a:t>Name of speaker, UCPH unit, place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Titel 1"/>
          <p:cNvSpPr/>
          <p:nvPr>
            <p:ph type="body" sz="quarter" idx="22" hasCustomPrompt="1"/>
          </p:nvPr>
        </p:nvSpPr>
        <p:spPr>
          <a:xfrm>
            <a:off x="587375" y="2610941"/>
            <a:ext cx="4946649" cy="1109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pc="0" sz="3600"/>
            </a:lvl1pPr>
          </a:lstStyle>
          <a:p>
            <a:pPr/>
            <a:r>
              <a:t>Click to add title</a:t>
            </a:r>
          </a:p>
        </p:txBody>
      </p:sp>
      <p:sp>
        <p:nvSpPr>
          <p:cNvPr id="37" name="Rektangel"/>
          <p:cNvSpPr/>
          <p:nvPr/>
        </p:nvSpPr>
        <p:spPr>
          <a:xfrm>
            <a:off x="508849" y="4925697"/>
            <a:ext cx="5143390" cy="1008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8" name="Symbol Black.png" descr="Symbol Bla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7049" y="5310797"/>
            <a:ext cx="666519" cy="666519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treg"/>
          <p:cNvSpPr/>
          <p:nvPr/>
        </p:nvSpPr>
        <p:spPr>
          <a:xfrm>
            <a:off x="613493" y="5789278"/>
            <a:ext cx="4177847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0" name="Hatzakis Lab"/>
          <p:cNvSpPr txBox="1"/>
          <p:nvPr/>
        </p:nvSpPr>
        <p:spPr>
          <a:xfrm>
            <a:off x="620322" y="5488352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sp>
        <p:nvSpPr>
          <p:cNvPr id="41" name="Streg"/>
          <p:cNvSpPr/>
          <p:nvPr/>
        </p:nvSpPr>
        <p:spPr>
          <a:xfrm>
            <a:off x="5473133" y="5789278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93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6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297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0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8" name="Lysbillednummer"/>
          <p:cNvSpPr txBox="1"/>
          <p:nvPr>
            <p:ph type="sldNum" sz="quarter" idx="2"/>
          </p:nvPr>
        </p:nvSpPr>
        <p:spPr>
          <a:xfrm>
            <a:off x="58928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1"/>
          <p:cNvSpPr txBox="1"/>
          <p:nvPr/>
        </p:nvSpPr>
        <p:spPr>
          <a:xfrm>
            <a:off x="588964" y="613648"/>
            <a:ext cx="1101248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3000"/>
            </a:pPr>
            <a:r>
              <a:t>User guide </a:t>
            </a:r>
            <a:r>
              <a:rPr sz="1800"/>
              <a:t>– delete before use</a:t>
            </a:r>
          </a:p>
        </p:txBody>
      </p:sp>
      <p:sp>
        <p:nvSpPr>
          <p:cNvPr id="316" name="Text Box 48"/>
          <p:cNvSpPr txBox="1"/>
          <p:nvPr/>
        </p:nvSpPr>
        <p:spPr>
          <a:xfrm>
            <a:off x="587376" y="1640495"/>
            <a:ext cx="1606290" cy="409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defRPr b="1" sz="1000"/>
            </a:pPr>
            <a:r>
              <a:t>UCPH PowerPoint templates</a:t>
            </a:r>
            <a:br/>
            <a:r>
              <a:rPr b="0" sz="800"/>
              <a:t>When you open PowerPoint on your UCPH computer, </a:t>
            </a:r>
            <a:r>
              <a:rPr b="0" sz="800">
                <a:latin typeface="Arial"/>
                <a:ea typeface="Arial"/>
                <a:cs typeface="Arial"/>
                <a:sym typeface="Arial"/>
              </a:rPr>
              <a:t>PowerPoint opens </a:t>
            </a:r>
            <a:r>
              <a:rPr b="0" sz="800"/>
              <a:t>a template in 4:3 format with an English UCPH logo.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600"/>
              </a:spcBef>
              <a:defRPr sz="800"/>
            </a:pPr>
            <a:r>
              <a:t>When you click on the UCPH tab in the toolbar, click "Select Template" to choose between templates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88900" indent="-88900">
              <a:spcBef>
                <a:spcPts val="600"/>
              </a:spcBef>
              <a:buSzPct val="100000"/>
              <a:buFont typeface="Arial"/>
              <a:buChar char="•"/>
              <a:defRPr sz="800"/>
            </a:pPr>
            <a:r>
              <a:t>in Danish and English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88900" indent="-88900">
              <a:spcBef>
                <a:spcPts val="600"/>
              </a:spcBef>
              <a:buSzPct val="100000"/>
              <a:buFont typeface="Arial"/>
              <a:buChar char="•"/>
              <a:defRPr sz="800"/>
            </a:pPr>
            <a:r>
              <a:t>in 4:3 and 16:9 formats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88900" indent="-88900">
              <a:spcBef>
                <a:spcPts val="600"/>
              </a:spcBef>
              <a:buSzPct val="100000"/>
              <a:buFont typeface="Arial"/>
              <a:buChar char="•"/>
              <a:defRPr sz="800"/>
            </a:pPr>
            <a:r>
              <a:t>in "full" or "empty" versions (in the full version there is an example of each slide type in the left-hand window)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88900" indent="-88900">
              <a:spcBef>
                <a:spcPts val="600"/>
              </a:spcBef>
              <a:buSzPct val="100000"/>
              <a:buFont typeface="Arial"/>
              <a:buChar char="•"/>
              <a:defRPr sz="800"/>
            </a:pPr>
            <a:r>
              <a:t>as well as an example slide with text in English.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 sz="800"/>
            </a:pPr>
            <a:r>
              <a:t>If you use a 'full' version, you must delete the slides you do not want to use.</a:t>
            </a:r>
            <a:br/>
            <a:br/>
            <a:r>
              <a:t>Mac users and others can download PowerPoint templates at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 sz="800">
                <a:solidFill>
                  <a:schemeClr val="accent4"/>
                </a:solidFill>
              </a:defRPr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www.designguide.ku.dk/ku/skabeloner/powerpoint/praesentationer/</a:t>
            </a:r>
          </a:p>
        </p:txBody>
      </p:sp>
      <p:sp>
        <p:nvSpPr>
          <p:cNvPr id="317" name="Text Box 48"/>
          <p:cNvSpPr txBox="1"/>
          <p:nvPr/>
        </p:nvSpPr>
        <p:spPr>
          <a:xfrm>
            <a:off x="2570383" y="3966226"/>
            <a:ext cx="1611550" cy="179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b="1" sz="1000"/>
            </a:pPr>
            <a:r>
              <a:t>Insert your unit name (e.g. your department), page numbers and the date</a:t>
            </a:r>
            <a:br/>
            <a:r>
              <a:rPr sz="800"/>
              <a:t>1. </a:t>
            </a:r>
            <a:r>
              <a:rPr b="0" sz="800"/>
              <a:t>Click on </a:t>
            </a:r>
            <a:r>
              <a:rPr sz="800"/>
              <a:t>Insert</a:t>
            </a:r>
            <a:r>
              <a:rPr b="0" sz="800"/>
              <a:t> in the top menu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b="1" sz="800"/>
            </a:pPr>
            <a:r>
              <a:t>2. </a:t>
            </a:r>
            <a:r>
              <a:rPr b="0"/>
              <a:t>Select </a:t>
            </a:r>
            <a:r>
              <a:t>Header and Footer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b="1" sz="800"/>
            </a:pPr>
            <a:r>
              <a:t>3. </a:t>
            </a:r>
            <a:r>
              <a:rPr b="0"/>
              <a:t>Fill in the fields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b="1" sz="800"/>
            </a:pPr>
            <a:r>
              <a:t>4. </a:t>
            </a:r>
            <a:r>
              <a:rPr b="0"/>
              <a:t>Select </a:t>
            </a:r>
            <a:r>
              <a:t>Apply</a:t>
            </a:r>
            <a:r>
              <a:rPr b="0"/>
              <a:t> </a:t>
            </a:r>
            <a:r>
              <a:t>to all </a:t>
            </a:r>
            <a:r>
              <a:rPr b="0"/>
              <a:t>or </a:t>
            </a:r>
            <a:r>
              <a:t>Apply</a:t>
            </a:r>
            <a:r>
              <a:rPr b="0"/>
              <a:t> if it is only to be used on a single slide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800"/>
            </a:pPr>
            <a:r>
              <a:t>The information goes on the right-hand side of the page in the grey top bar.</a:t>
            </a:r>
          </a:p>
        </p:txBody>
      </p:sp>
      <p:sp>
        <p:nvSpPr>
          <p:cNvPr id="318" name="Text Box 48"/>
          <p:cNvSpPr txBox="1"/>
          <p:nvPr/>
        </p:nvSpPr>
        <p:spPr>
          <a:xfrm>
            <a:off x="587375" y="5688879"/>
            <a:ext cx="175559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defRPr b="1" sz="1000"/>
            </a:pPr>
            <a:r>
              <a:t>Create a new slide (2010 + 2013 and 2016 version) </a:t>
            </a:r>
            <a:br/>
            <a:r>
              <a:rPr sz="800"/>
              <a:t>1. </a:t>
            </a:r>
            <a:r>
              <a:rPr b="0" sz="800"/>
              <a:t>Click on </a:t>
            </a:r>
            <a:r>
              <a:rPr sz="800"/>
              <a:t>Home</a:t>
            </a:r>
          </a:p>
        </p:txBody>
      </p:sp>
      <p:pic>
        <p:nvPicPr>
          <p:cNvPr id="319" name="Billede 40" descr="Billede 40"/>
          <p:cNvPicPr>
            <a:picLocks noChangeAspect="1"/>
          </p:cNvPicPr>
          <p:nvPr/>
        </p:nvPicPr>
        <p:blipFill>
          <a:blip r:embed="rId3">
            <a:extLst/>
          </a:blip>
          <a:srcRect l="36944" t="0" r="2272" b="69429"/>
          <a:stretch>
            <a:fillRect/>
          </a:stretch>
        </p:blipFill>
        <p:spPr>
          <a:xfrm>
            <a:off x="4157636" y="2896655"/>
            <a:ext cx="395417" cy="126628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Text Box 48"/>
          <p:cNvSpPr txBox="1"/>
          <p:nvPr/>
        </p:nvSpPr>
        <p:spPr>
          <a:xfrm>
            <a:off x="2570383" y="2582327"/>
            <a:ext cx="148024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defRPr b="1" sz="1000"/>
            </a:pPr>
            <a:r>
              <a:t>Replace slide type</a:t>
            </a:r>
            <a:br/>
            <a:r>
              <a:rPr sz="800"/>
              <a:t>1. </a:t>
            </a:r>
            <a:r>
              <a:rPr b="0" sz="800"/>
              <a:t>Click on </a:t>
            </a:r>
            <a:r>
              <a:rPr sz="800"/>
              <a:t>Home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600"/>
              </a:spcBef>
              <a:defRPr b="1" sz="800"/>
            </a:pPr>
            <a:r>
              <a:t>2. </a:t>
            </a:r>
            <a:r>
              <a:rPr b="0"/>
              <a:t>Select </a:t>
            </a:r>
            <a:r>
              <a:t>Layout</a:t>
            </a:r>
            <a:r>
              <a:rPr b="0"/>
              <a:t> to change the layout of your current slide.</a:t>
            </a:r>
          </a:p>
        </p:txBody>
      </p:sp>
      <p:sp>
        <p:nvSpPr>
          <p:cNvPr id="321" name="Text Box 48"/>
          <p:cNvSpPr txBox="1"/>
          <p:nvPr/>
        </p:nvSpPr>
        <p:spPr>
          <a:xfrm>
            <a:off x="2570383" y="3315091"/>
            <a:ext cx="149062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defRPr b="1" sz="1000"/>
            </a:pPr>
            <a:r>
              <a:t>Font</a:t>
            </a:r>
            <a:br/>
            <a:r>
              <a:rPr b="0" sz="800"/>
              <a:t>UCPH uses the font Microsoft New Tai Lue in PowerPoint.</a:t>
            </a:r>
          </a:p>
        </p:txBody>
      </p:sp>
      <p:sp>
        <p:nvSpPr>
          <p:cNvPr id="322" name="Text Box 48"/>
          <p:cNvSpPr txBox="1"/>
          <p:nvPr/>
        </p:nvSpPr>
        <p:spPr>
          <a:xfrm>
            <a:off x="4739113" y="1627124"/>
            <a:ext cx="1490625" cy="2321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b="1" sz="1000"/>
            </a:pPr>
            <a:r>
              <a:t>Gridliness and Guides</a:t>
            </a:r>
            <a:br/>
            <a:r>
              <a:rPr b="0" sz="800"/>
              <a:t>To see gridlines and guides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b="1" sz="800"/>
            </a:pPr>
            <a:r>
              <a:t>1. </a:t>
            </a:r>
            <a:r>
              <a:rPr b="0"/>
              <a:t>Click on </a:t>
            </a:r>
            <a:r>
              <a:t>View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b="1" sz="800"/>
            </a:pPr>
            <a:r>
              <a:t>2. </a:t>
            </a:r>
            <a:r>
              <a:rPr b="0"/>
              <a:t>Select </a:t>
            </a:r>
            <a:r>
              <a:t>Gridlines</a:t>
            </a:r>
            <a:r>
              <a:rPr b="0"/>
              <a:t> and/or </a:t>
            </a:r>
            <a:r>
              <a:t>Guides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To establish additional gridlines and guides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b="1" sz="800"/>
            </a:pPr>
            <a:r>
              <a:t>1. </a:t>
            </a:r>
            <a:r>
              <a:rPr b="0"/>
              <a:t>Hover the mouse over an existing gridline and click on the line (coordinates of the line are displayed)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b="1" sz="800"/>
            </a:pPr>
            <a:r>
              <a:t>2. </a:t>
            </a:r>
            <a:r>
              <a:rPr b="0"/>
              <a:t>Hold down the </a:t>
            </a:r>
            <a:r>
              <a:t>CTRL key </a:t>
            </a:r>
            <a:r>
              <a:rPr b="0"/>
              <a:t>while you move the location of the line (adds a new line).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b="1" sz="800"/>
            </a:pPr>
            <a:r>
              <a:t>Tip: </a:t>
            </a:r>
            <a:r>
              <a:rPr b="0"/>
              <a:t>Press Alt + F9 for a rapid display of gridlines</a:t>
            </a:r>
          </a:p>
        </p:txBody>
      </p:sp>
      <p:sp>
        <p:nvSpPr>
          <p:cNvPr id="323" name="Text Box 48"/>
          <p:cNvSpPr txBox="1"/>
          <p:nvPr/>
        </p:nvSpPr>
        <p:spPr>
          <a:xfrm>
            <a:off x="4728821" y="4141416"/>
            <a:ext cx="1490625" cy="209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b="1" sz="1000"/>
            </a:pPr>
            <a:r>
              <a:t>Insert picture</a:t>
            </a:r>
            <a:br/>
            <a:r>
              <a:rPr b="0" sz="800"/>
              <a:t>On layouts with picture placeholders: Click the icon and select </a:t>
            </a:r>
            <a:r>
              <a:rPr sz="800"/>
              <a:t>Insert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The text  ”Clik here to insert image” will not be visible in presentation mode.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You can find UCPH-images, which are adapted to and minimised to the 4:3 and 16:9 format via this link: </a:t>
            </a:r>
            <a:br/>
            <a:r>
              <a:t>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 invalidUrl="" action="" tgtFrame="" tooltip="" history="1" highlightClick="0" endSnd="0"/>
              </a:rPr>
              <a:t>http://image.ku.dk/lightbox/211/13407586855728741badb20/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 invalidUrl="" action="" tgtFrame="" tooltip="" history="1" highlightClick="0" endSnd="0"/>
              </a:rPr>
              <a:t> </a:t>
            </a:r>
            <a:endParaRPr>
              <a:solidFill>
                <a:schemeClr val="accent4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Select slide show-view to activate the link.</a:t>
            </a:r>
          </a:p>
        </p:txBody>
      </p:sp>
      <p:sp>
        <p:nvSpPr>
          <p:cNvPr id="324" name="Text Box 48"/>
          <p:cNvSpPr txBox="1"/>
          <p:nvPr/>
        </p:nvSpPr>
        <p:spPr>
          <a:xfrm>
            <a:off x="6691561" y="1640495"/>
            <a:ext cx="149062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b="1" sz="1000"/>
            </a:pPr>
            <a:r>
              <a:t>Image sizes</a:t>
            </a:r>
            <a:br/>
            <a:r>
              <a:rPr b="0" sz="800"/>
              <a:t>The optimal picture sizes are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4:3-format: 1.500 x 1.073 pixels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16:9-format: 1.500 x 818 pixels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Save the images in 72 dpi and in "jpg medium quality"</a:t>
            </a:r>
          </a:p>
        </p:txBody>
      </p:sp>
      <p:sp>
        <p:nvSpPr>
          <p:cNvPr id="325" name="Text Box 48"/>
          <p:cNvSpPr txBox="1"/>
          <p:nvPr/>
        </p:nvSpPr>
        <p:spPr>
          <a:xfrm>
            <a:off x="6691561" y="2720006"/>
            <a:ext cx="1490625" cy="1978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b="1" sz="1000"/>
            </a:pPr>
            <a:r>
              <a:t>Trimming pictures</a:t>
            </a:r>
            <a:br/>
            <a:r>
              <a:rPr sz="800"/>
              <a:t>1</a:t>
            </a:r>
            <a:r>
              <a:rPr b="0" sz="800"/>
              <a:t>. Click</a:t>
            </a:r>
            <a:r>
              <a:rPr sz="800"/>
              <a:t> Crop </a:t>
            </a:r>
            <a:r>
              <a:rPr b="0" sz="800"/>
              <a:t>to change the image focus/size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b="1" sz="800"/>
            </a:pPr>
            <a:r>
              <a:t>2. </a:t>
            </a:r>
            <a:r>
              <a:rPr b="0"/>
              <a:t>If you want to scale the picture, hold the </a:t>
            </a:r>
            <a:r>
              <a:t>SHIFT</a:t>
            </a:r>
            <a:r>
              <a:rPr b="0"/>
              <a:t> button down while dragging in the image corners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b="1" sz="800"/>
            </a:pPr>
            <a:r>
              <a:t>3. </a:t>
            </a:r>
            <a:r>
              <a:rPr b="0"/>
              <a:t>Right-click on the picture and select </a:t>
            </a:r>
            <a:r>
              <a:t>Send to back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b="1" sz="800"/>
            </a:pPr>
            <a:r>
              <a:t>Tip: </a:t>
            </a:r>
            <a:r>
              <a:rPr b="0"/>
              <a:t>If you delete the picture and inserts a new, the picture may be in front of text and graphics. If this happens, you must select the image, right-click and select </a:t>
            </a:r>
            <a:r>
              <a:t>Send to back</a:t>
            </a:r>
          </a:p>
        </p:txBody>
      </p:sp>
      <p:sp>
        <p:nvSpPr>
          <p:cNvPr id="326" name="Text Box 48"/>
          <p:cNvSpPr txBox="1"/>
          <p:nvPr/>
        </p:nvSpPr>
        <p:spPr>
          <a:xfrm>
            <a:off x="6691561" y="4765321"/>
            <a:ext cx="1490625" cy="1026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b="1" sz="1000"/>
            </a:pPr>
            <a:r>
              <a:t>Template colors</a:t>
            </a:r>
            <a:br/>
            <a:r>
              <a:rPr b="0" sz="800"/>
              <a:t>You can choose between a range of colors for backgrounds and graphs.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Right-click on the surface of which you want to change the color and then click on the paint can icon</a:t>
            </a:r>
          </a:p>
        </p:txBody>
      </p:sp>
      <p:sp>
        <p:nvSpPr>
          <p:cNvPr id="327" name="Text Box 48"/>
          <p:cNvSpPr txBox="1"/>
          <p:nvPr/>
        </p:nvSpPr>
        <p:spPr>
          <a:xfrm>
            <a:off x="6691561" y="5815136"/>
            <a:ext cx="1490625" cy="652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b="1" sz="1000"/>
            </a:pPr>
            <a:r>
              <a:t>Further information</a:t>
            </a:r>
            <a:br/>
            <a:r>
              <a:rPr b="0" sz="800"/>
              <a:t>See </a:t>
            </a:r>
            <a:br>
              <a:rPr b="0" sz="800"/>
            </a:br>
            <a:r>
              <a:rPr b="0" sz="80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www.designguide.ku.dk/ku/</a:t>
            </a:r>
            <a:br/>
            <a:r>
              <a:rPr b="0" sz="80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skabeloner/powerpoint/</a:t>
            </a:r>
            <a:br/>
            <a:r>
              <a:rPr b="0" sz="80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 invalidUrl="" action="" tgtFrame="" tooltip="" history="1" highlightClick="0" endSnd="0"/>
              </a:rPr>
              <a:t>praesentationer/</a:t>
            </a:r>
          </a:p>
        </p:txBody>
      </p:sp>
      <p:pic>
        <p:nvPicPr>
          <p:cNvPr id="328" name="Billede 25" descr="Billede 2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68044" y="4201412"/>
            <a:ext cx="257328" cy="275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Billede 36" descr="Billede 3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23538" y="2795378"/>
            <a:ext cx="288709" cy="275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Billede 37" descr="Billede 3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241826" y="3187788"/>
            <a:ext cx="223123" cy="228844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Text Box 48"/>
          <p:cNvSpPr txBox="1"/>
          <p:nvPr/>
        </p:nvSpPr>
        <p:spPr>
          <a:xfrm>
            <a:off x="2570383" y="1666127"/>
            <a:ext cx="162413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defRPr b="1" sz="800"/>
            </a:pPr>
            <a:r>
              <a:t>2. </a:t>
            </a:r>
            <a:r>
              <a:rPr b="0"/>
              <a:t>Under the </a:t>
            </a:r>
            <a:r>
              <a:t>New slide </a:t>
            </a:r>
            <a:r>
              <a:rPr b="0"/>
              <a:t>button Click on the top part of the button to create a slide identical to the one selected. Click on the bottom part of the button to see a selection of possible layout choices</a:t>
            </a:r>
          </a:p>
        </p:txBody>
      </p:sp>
      <p:pic>
        <p:nvPicPr>
          <p:cNvPr id="332" name="Picture 61" descr="Picture 6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271879" y="1743736"/>
            <a:ext cx="243187" cy="43299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Lysbillednummer"/>
          <p:cNvSpPr txBox="1"/>
          <p:nvPr>
            <p:ph type="sldNum" sz="quarter" idx="2"/>
          </p:nvPr>
        </p:nvSpPr>
        <p:spPr>
          <a:xfrm>
            <a:off x="58928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dsholder til billede 9"/>
          <p:cNvSpPr/>
          <p:nvPr>
            <p:ph type="pic" idx="21"/>
          </p:nvPr>
        </p:nvSpPr>
        <p:spPr>
          <a:xfrm>
            <a:off x="8804" y="0"/>
            <a:ext cx="12192001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" name="master"/>
          <p:cNvSpPr txBox="1"/>
          <p:nvPr>
            <p:ph type="title" hasCustomPrompt="1"/>
          </p:nvPr>
        </p:nvSpPr>
        <p:spPr>
          <a:xfrm>
            <a:off x="6243637" y="691814"/>
            <a:ext cx="5948363" cy="547403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ts val="4000"/>
              </a:lnSpc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master</a:t>
            </a:r>
          </a:p>
        </p:txBody>
      </p:sp>
      <p:sp>
        <p:nvSpPr>
          <p:cNvPr id="50" name="Lysbillednummer"/>
          <p:cNvSpPr txBox="1"/>
          <p:nvPr>
            <p:ph type="sldNum" sz="quarter" idx="2"/>
          </p:nvPr>
        </p:nvSpPr>
        <p:spPr>
          <a:xfrm>
            <a:off x="11510300" y="-335367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1" name="Brødtekst, niveau et…"/>
          <p:cNvSpPr txBox="1"/>
          <p:nvPr>
            <p:ph type="body" sz="quarter" idx="1" hasCustomPrompt="1"/>
          </p:nvPr>
        </p:nvSpPr>
        <p:spPr>
          <a:xfrm>
            <a:off x="6622257" y="4053599"/>
            <a:ext cx="4979193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/>
            </a:lvl1pPr>
            <a:lvl2pPr marL="683260" indent="-322897">
              <a:spcBef>
                <a:spcPts val="0"/>
              </a:spcBef>
              <a:buFontTx/>
              <a:defRPr sz="1800"/>
            </a:lvl2pPr>
            <a:lvl3pPr marL="1073150" indent="-354012">
              <a:spcBef>
                <a:spcPts val="0"/>
              </a:spcBef>
              <a:buFontTx/>
              <a:defRPr sz="1800"/>
            </a:lvl3pPr>
            <a:lvl4pPr marL="1073150" indent="-354012">
              <a:spcBef>
                <a:spcPts val="0"/>
              </a:spcBef>
              <a:buSzPct val="100000"/>
              <a:buFontTx/>
              <a:buChar char="•"/>
              <a:defRPr sz="1800"/>
            </a:lvl4pPr>
            <a:lvl5pPr marL="1073150" indent="-354012">
              <a:spcBef>
                <a:spcPts val="0"/>
              </a:spcBef>
              <a:buFontTx/>
              <a:defRPr sz="1800"/>
            </a:lvl5pPr>
          </a:lstStyle>
          <a:p>
            <a:pPr/>
            <a:r>
              <a:t>Name of speaker, UCPH unit, place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Titel 1"/>
          <p:cNvSpPr/>
          <p:nvPr>
            <p:ph type="body" sz="quarter" idx="22" hasCustomPrompt="1"/>
          </p:nvPr>
        </p:nvSpPr>
        <p:spPr>
          <a:xfrm>
            <a:off x="6622257" y="1020200"/>
            <a:ext cx="4977607" cy="13454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pc="0" sz="3600"/>
            </a:lvl1pPr>
          </a:lstStyle>
          <a:p>
            <a:pPr/>
            <a:r>
              <a:t>Click to add title</a:t>
            </a:r>
          </a:p>
        </p:txBody>
      </p:sp>
      <p:sp>
        <p:nvSpPr>
          <p:cNvPr id="53" name="Rektangel"/>
          <p:cNvSpPr/>
          <p:nvPr/>
        </p:nvSpPr>
        <p:spPr>
          <a:xfrm>
            <a:off x="6540158" y="4942630"/>
            <a:ext cx="5355321" cy="1008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54" name="Symbol Black.png" descr="Symbol Bla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06159" y="5327731"/>
            <a:ext cx="666518" cy="666518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treg"/>
          <p:cNvSpPr/>
          <p:nvPr/>
        </p:nvSpPr>
        <p:spPr>
          <a:xfrm>
            <a:off x="6644802" y="5806211"/>
            <a:ext cx="4332356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Hatzakis Lab"/>
          <p:cNvSpPr txBox="1"/>
          <p:nvPr/>
        </p:nvSpPr>
        <p:spPr>
          <a:xfrm>
            <a:off x="6651632" y="5505285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sp>
        <p:nvSpPr>
          <p:cNvPr id="57" name="Streg"/>
          <p:cNvSpPr/>
          <p:nvPr/>
        </p:nvSpPr>
        <p:spPr>
          <a:xfrm>
            <a:off x="11682242" y="5806211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dsholder til billede 9"/>
          <p:cNvSpPr/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Lysbillednummer"/>
          <p:cNvSpPr txBox="1"/>
          <p:nvPr>
            <p:ph type="sldNum" sz="quarter" idx="2"/>
          </p:nvPr>
        </p:nvSpPr>
        <p:spPr>
          <a:xfrm>
            <a:off x="11510300" y="-33540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6" name="Titeltekst"/>
          <p:cNvSpPr txBox="1"/>
          <p:nvPr>
            <p:ph type="title"/>
          </p:nvPr>
        </p:nvSpPr>
        <p:spPr>
          <a:xfrm>
            <a:off x="6243637" y="2271091"/>
            <a:ext cx="5948363" cy="38952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ts val="4000"/>
              </a:lnSpc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67" name="Brødtekst, niveau et…"/>
          <p:cNvSpPr txBox="1"/>
          <p:nvPr>
            <p:ph type="body" sz="quarter" idx="1" hasCustomPrompt="1"/>
          </p:nvPr>
        </p:nvSpPr>
        <p:spPr>
          <a:xfrm>
            <a:off x="6622257" y="4053599"/>
            <a:ext cx="4979193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/>
            </a:lvl1pPr>
            <a:lvl2pPr marL="683260" indent="-322897">
              <a:spcBef>
                <a:spcPts val="0"/>
              </a:spcBef>
              <a:buFontTx/>
              <a:defRPr sz="1800"/>
            </a:lvl2pPr>
            <a:lvl3pPr marL="1073150" indent="-354012">
              <a:spcBef>
                <a:spcPts val="0"/>
              </a:spcBef>
              <a:buFontTx/>
              <a:defRPr sz="1800"/>
            </a:lvl3pPr>
            <a:lvl4pPr marL="1073150" indent="-354012">
              <a:spcBef>
                <a:spcPts val="0"/>
              </a:spcBef>
              <a:buSzPct val="100000"/>
              <a:buFontTx/>
              <a:buChar char="•"/>
              <a:defRPr sz="1800"/>
            </a:lvl4pPr>
            <a:lvl5pPr marL="1073150" indent="-354012">
              <a:spcBef>
                <a:spcPts val="0"/>
              </a:spcBef>
              <a:buFontTx/>
              <a:defRPr sz="1800"/>
            </a:lvl5pPr>
          </a:lstStyle>
          <a:p>
            <a:pPr/>
            <a:r>
              <a:t>Name of speaker, UCPH unit, place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Titel 1"/>
          <p:cNvSpPr/>
          <p:nvPr>
            <p:ph type="body" sz="quarter" idx="22" hasCustomPrompt="1"/>
          </p:nvPr>
        </p:nvSpPr>
        <p:spPr>
          <a:xfrm>
            <a:off x="6622257" y="2610941"/>
            <a:ext cx="4962921" cy="1109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pc="0" sz="3600"/>
            </a:lvl1pPr>
          </a:lstStyle>
          <a:p>
            <a:pPr/>
            <a:r>
              <a:t>Click to add title</a:t>
            </a:r>
          </a:p>
        </p:txBody>
      </p:sp>
      <p:sp>
        <p:nvSpPr>
          <p:cNvPr id="69" name="Rektangel"/>
          <p:cNvSpPr/>
          <p:nvPr/>
        </p:nvSpPr>
        <p:spPr>
          <a:xfrm>
            <a:off x="6540158" y="4942630"/>
            <a:ext cx="5355321" cy="1008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70" name="Symbol Black.png" descr="Symbol Bla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06159" y="5327731"/>
            <a:ext cx="666518" cy="666518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treg"/>
          <p:cNvSpPr/>
          <p:nvPr/>
        </p:nvSpPr>
        <p:spPr>
          <a:xfrm>
            <a:off x="6644802" y="5806211"/>
            <a:ext cx="4332356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2" name="Hatzakis Lab"/>
          <p:cNvSpPr txBox="1"/>
          <p:nvPr/>
        </p:nvSpPr>
        <p:spPr>
          <a:xfrm>
            <a:off x="6651632" y="5505285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sp>
        <p:nvSpPr>
          <p:cNvPr id="73" name="Streg"/>
          <p:cNvSpPr/>
          <p:nvPr/>
        </p:nvSpPr>
        <p:spPr>
          <a:xfrm>
            <a:off x="11682242" y="5806211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81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rcRect l="0" t="0" r="10628" b="7654"/>
          <a:stretch>
            <a:fillRect/>
          </a:stretch>
        </p:blipFill>
        <p:spPr>
          <a:xfrm>
            <a:off x="1733574" y="106043"/>
            <a:ext cx="10465860" cy="6745941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Lysbillednummer"/>
          <p:cNvSpPr txBox="1"/>
          <p:nvPr>
            <p:ph type="sldNum" sz="quarter" idx="2"/>
          </p:nvPr>
        </p:nvSpPr>
        <p:spPr>
          <a:xfrm>
            <a:off x="11510300" y="-33540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3" name="master"/>
          <p:cNvSpPr txBox="1"/>
          <p:nvPr>
            <p:ph type="title" hasCustomPrompt="1"/>
          </p:nvPr>
        </p:nvSpPr>
        <p:spPr>
          <a:xfrm>
            <a:off x="0" y="691814"/>
            <a:ext cx="5959477" cy="547403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ct val="900000"/>
              </a:lnSpc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master</a:t>
            </a:r>
          </a:p>
        </p:txBody>
      </p:sp>
      <p:sp>
        <p:nvSpPr>
          <p:cNvPr id="84" name="Brødtekst, niveau et…"/>
          <p:cNvSpPr txBox="1"/>
          <p:nvPr>
            <p:ph type="body" sz="quarter" idx="1" hasCustomPrompt="1"/>
          </p:nvPr>
        </p:nvSpPr>
        <p:spPr>
          <a:xfrm>
            <a:off x="588964" y="3007285"/>
            <a:ext cx="4946649" cy="72643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indent="1371600">
              <a:buFontTx/>
            </a:lvl4pPr>
            <a:lvl5pPr marL="0" indent="1828800">
              <a:buSzTx/>
              <a:buFontTx/>
              <a:buNone/>
            </a:lvl5pPr>
          </a:lstStyle>
          <a:p>
            <a:pPr/>
            <a:r>
              <a:t>Click to add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5" name="Pladsholder til tekst 14"/>
          <p:cNvSpPr/>
          <p:nvPr>
            <p:ph type="body" sz="quarter" idx="21" hasCustomPrompt="1"/>
          </p:nvPr>
        </p:nvSpPr>
        <p:spPr>
          <a:xfrm>
            <a:off x="588963" y="4053599"/>
            <a:ext cx="4946649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pc="0" sz="1800"/>
            </a:lvl1pPr>
          </a:lstStyle>
          <a:p>
            <a:pPr/>
            <a:r>
              <a:t>Name of speaker, UCPH unit, place and date</a:t>
            </a:r>
          </a:p>
        </p:txBody>
      </p:sp>
      <p:sp>
        <p:nvSpPr>
          <p:cNvPr id="86" name="Titel 1"/>
          <p:cNvSpPr/>
          <p:nvPr>
            <p:ph type="body" sz="quarter" idx="22" hasCustomPrompt="1"/>
          </p:nvPr>
        </p:nvSpPr>
        <p:spPr>
          <a:xfrm>
            <a:off x="587375" y="1020200"/>
            <a:ext cx="4946649" cy="13454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pc="0" sz="3600"/>
            </a:lvl1pPr>
          </a:lstStyle>
          <a:p>
            <a:pPr/>
            <a:r>
              <a:t>Click to add title</a:t>
            </a:r>
          </a:p>
        </p:txBody>
      </p:sp>
      <p:sp>
        <p:nvSpPr>
          <p:cNvPr id="87" name="Rektangel"/>
          <p:cNvSpPr/>
          <p:nvPr/>
        </p:nvSpPr>
        <p:spPr>
          <a:xfrm>
            <a:off x="508849" y="4925697"/>
            <a:ext cx="5143390" cy="1008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88" name="Symbol Black.png" descr="Symbol Blac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7049" y="5310797"/>
            <a:ext cx="666519" cy="666519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treg"/>
          <p:cNvSpPr/>
          <p:nvPr/>
        </p:nvSpPr>
        <p:spPr>
          <a:xfrm>
            <a:off x="613493" y="5789278"/>
            <a:ext cx="4177847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0" name="Hatzakis Lab"/>
          <p:cNvSpPr txBox="1"/>
          <p:nvPr/>
        </p:nvSpPr>
        <p:spPr>
          <a:xfrm>
            <a:off x="620322" y="5488352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sp>
        <p:nvSpPr>
          <p:cNvPr id="91" name="Streg"/>
          <p:cNvSpPr/>
          <p:nvPr/>
        </p:nvSpPr>
        <p:spPr>
          <a:xfrm>
            <a:off x="5473133" y="5789278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7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9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rcRect l="0" t="0" r="10628" b="7654"/>
          <a:stretch>
            <a:fillRect/>
          </a:stretch>
        </p:blipFill>
        <p:spPr>
          <a:xfrm>
            <a:off x="1733574" y="106043"/>
            <a:ext cx="10465860" cy="674594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Lysbillednummer"/>
          <p:cNvSpPr txBox="1"/>
          <p:nvPr>
            <p:ph type="sldNum" sz="quarter" idx="2"/>
          </p:nvPr>
        </p:nvSpPr>
        <p:spPr>
          <a:xfrm>
            <a:off x="11510300" y="-33540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1" name="Titeltekst"/>
          <p:cNvSpPr txBox="1"/>
          <p:nvPr>
            <p:ph type="title"/>
          </p:nvPr>
        </p:nvSpPr>
        <p:spPr>
          <a:xfrm>
            <a:off x="0" y="2271091"/>
            <a:ext cx="5959477" cy="389520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ts val="4000"/>
              </a:lnSpc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102" name="Brødtekst, niveau et…"/>
          <p:cNvSpPr txBox="1"/>
          <p:nvPr>
            <p:ph type="body" sz="quarter" idx="1" hasCustomPrompt="1"/>
          </p:nvPr>
        </p:nvSpPr>
        <p:spPr>
          <a:xfrm>
            <a:off x="588962" y="4053599"/>
            <a:ext cx="4946650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/>
            </a:lvl1pPr>
            <a:lvl2pPr marL="683260" indent="-322897">
              <a:spcBef>
                <a:spcPts val="0"/>
              </a:spcBef>
              <a:buFontTx/>
              <a:defRPr sz="1800"/>
            </a:lvl2pPr>
            <a:lvl3pPr marL="1073150" indent="-354012">
              <a:spcBef>
                <a:spcPts val="0"/>
              </a:spcBef>
              <a:buFontTx/>
              <a:defRPr sz="1800"/>
            </a:lvl3pPr>
            <a:lvl4pPr marL="1073150" indent="-354012">
              <a:spcBef>
                <a:spcPts val="0"/>
              </a:spcBef>
              <a:buSzPct val="100000"/>
              <a:buFontTx/>
              <a:buChar char="•"/>
              <a:defRPr sz="1800"/>
            </a:lvl4pPr>
            <a:lvl5pPr marL="1073150" indent="-354012">
              <a:spcBef>
                <a:spcPts val="0"/>
              </a:spcBef>
              <a:buFontTx/>
              <a:defRPr sz="1800"/>
            </a:lvl5pPr>
          </a:lstStyle>
          <a:p>
            <a:pPr/>
            <a:r>
              <a:t>Name of speaker, UCPH unit, place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3" name="Titel 1"/>
          <p:cNvSpPr/>
          <p:nvPr>
            <p:ph type="body" sz="quarter" idx="21" hasCustomPrompt="1"/>
          </p:nvPr>
        </p:nvSpPr>
        <p:spPr>
          <a:xfrm>
            <a:off x="587375" y="2610941"/>
            <a:ext cx="4946649" cy="1109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pc="0" sz="3600"/>
            </a:lvl1pPr>
          </a:lstStyle>
          <a:p>
            <a:pPr/>
            <a:r>
              <a:t>Click to add title</a:t>
            </a:r>
          </a:p>
        </p:txBody>
      </p:sp>
      <p:sp>
        <p:nvSpPr>
          <p:cNvPr id="104" name="Rektangel"/>
          <p:cNvSpPr/>
          <p:nvPr/>
        </p:nvSpPr>
        <p:spPr>
          <a:xfrm>
            <a:off x="508849" y="4925697"/>
            <a:ext cx="5143390" cy="1008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05" name="Symbol Black.png" descr="Symbol Blac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7049" y="5310797"/>
            <a:ext cx="666519" cy="666519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treg"/>
          <p:cNvSpPr/>
          <p:nvPr/>
        </p:nvSpPr>
        <p:spPr>
          <a:xfrm>
            <a:off x="613493" y="5789278"/>
            <a:ext cx="4177847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7" name="Hatzakis Lab"/>
          <p:cNvSpPr txBox="1"/>
          <p:nvPr/>
        </p:nvSpPr>
        <p:spPr>
          <a:xfrm>
            <a:off x="620322" y="5488352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sp>
        <p:nvSpPr>
          <p:cNvPr id="108" name="Streg"/>
          <p:cNvSpPr/>
          <p:nvPr/>
        </p:nvSpPr>
        <p:spPr>
          <a:xfrm>
            <a:off x="5473133" y="5789278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lick to add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116" name="Brødtekst, niveau et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Click to add title"/>
          <p:cNvSpPr txBox="1"/>
          <p:nvPr>
            <p:ph type="title" hasCustomPrompt="1"/>
          </p:nvPr>
        </p:nvSpPr>
        <p:spPr>
          <a:xfrm>
            <a:off x="588964" y="620714"/>
            <a:ext cx="11012486" cy="865187"/>
          </a:xfrm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128" name="Brødtekst, niveau et…"/>
          <p:cNvSpPr txBox="1"/>
          <p:nvPr>
            <p:ph type="body" sz="half" idx="1" hasCustomPrompt="1"/>
          </p:nvPr>
        </p:nvSpPr>
        <p:spPr>
          <a:xfrm>
            <a:off x="588964" y="1635125"/>
            <a:ext cx="5358535" cy="4675188"/>
          </a:xfrm>
          <a:prstGeom prst="rect">
            <a:avLst/>
          </a:prstGeom>
        </p:spPr>
        <p:txBody>
          <a:bodyPr/>
          <a:lstStyle>
            <a:lvl4pPr marL="1191155" indent="-472017">
              <a:buSzPct val="100000"/>
              <a:buChar char="•"/>
            </a:lvl4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9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0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131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9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Pladsholder til billede 9"/>
          <p:cNvSpPr/>
          <p:nvPr>
            <p:ph type="pic" sz="half" idx="21"/>
          </p:nvPr>
        </p:nvSpPr>
        <p:spPr>
          <a:xfrm>
            <a:off x="6243639" y="1635125"/>
            <a:ext cx="5357813" cy="46751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Click to add title"/>
          <p:cNvSpPr txBox="1"/>
          <p:nvPr>
            <p:ph type="title" hasCustomPrompt="1"/>
          </p:nvPr>
        </p:nvSpPr>
        <p:spPr>
          <a:xfrm>
            <a:off x="588965" y="620712"/>
            <a:ext cx="11012486" cy="865188"/>
          </a:xfrm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143" name="Brødtekst, niveau et…"/>
          <p:cNvSpPr txBox="1"/>
          <p:nvPr>
            <p:ph type="body" sz="half" idx="1" hasCustomPrompt="1"/>
          </p:nvPr>
        </p:nvSpPr>
        <p:spPr>
          <a:xfrm>
            <a:off x="588964" y="1635125"/>
            <a:ext cx="5359399" cy="4675188"/>
          </a:xfrm>
          <a:prstGeom prst="rect">
            <a:avLst/>
          </a:prstGeom>
        </p:spPr>
        <p:txBody>
          <a:bodyPr/>
          <a:lstStyle>
            <a:lvl4pPr marL="1191155" indent="-472017">
              <a:buSzPct val="100000"/>
              <a:buChar char="•"/>
            </a:lvl4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4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146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5.xml"/><Relationship Id="rId20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lick to add title"/>
          <p:cNvSpPr txBox="1"/>
          <p:nvPr>
            <p:ph type="title" hasCustomPrompt="1"/>
          </p:nvPr>
        </p:nvSpPr>
        <p:spPr>
          <a:xfrm>
            <a:off x="588962" y="620714"/>
            <a:ext cx="11012490" cy="86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Click to add title</a:t>
            </a:r>
          </a:p>
        </p:txBody>
      </p:sp>
      <p:sp>
        <p:nvSpPr>
          <p:cNvPr id="6" name="Brødtekst, niveau et…"/>
          <p:cNvSpPr txBox="1"/>
          <p:nvPr>
            <p:ph type="body" idx="1" hasCustomPrompt="1"/>
          </p:nvPr>
        </p:nvSpPr>
        <p:spPr>
          <a:xfrm>
            <a:off x="588962" y="1635125"/>
            <a:ext cx="11012490" cy="467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" name="Lysbillednummer"/>
          <p:cNvSpPr txBox="1"/>
          <p:nvPr>
            <p:ph type="sldNum" sz="quarter" idx="2"/>
          </p:nvPr>
        </p:nvSpPr>
        <p:spPr>
          <a:xfrm>
            <a:off x="11447487" y="110141"/>
            <a:ext cx="153964" cy="152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9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</p:sldLayoutIdLst>
  <p:transition xmlns:p14="http://schemas.microsoft.com/office/powerpoint/2010/main" spd="med" advClick="1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60" strike="noStrike" sz="3000" u="none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60" strike="noStrike" sz="3000" u="none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60" strike="noStrike" sz="3000" u="none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60" strike="noStrike" sz="3000" u="none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60" strike="noStrike" sz="3000" u="none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60" strike="noStrike" sz="3000" u="none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60" strike="noStrike" sz="3000" u="none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60" strike="noStrike" sz="3000" u="none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60" strike="noStrike" sz="3000" u="none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9pPr>
    </p:titleStyle>
    <p:bodyStyle>
      <a:lvl1pPr marL="361950" marR="0" indent="-36195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60" strike="noStrike" sz="2400" u="none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1pPr>
      <a:lvl2pPr marL="790893" marR="0" indent="-43053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60" strike="noStrike" sz="2400" u="none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2pPr>
      <a:lvl3pPr marL="1191154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60" strike="noStrike" sz="2400" u="none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3pPr>
      <a:lvl4pPr marL="0" marR="0" indent="71913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b="0" baseline="0" cap="none" i="0" spc="60" strike="noStrike" sz="2400" u="none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4pPr>
      <a:lvl5pPr marL="1191155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60" strike="noStrike" sz="2400" u="none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5pPr>
      <a:lvl6pPr marL="1191155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60" strike="noStrike" sz="2400" u="none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6pPr>
      <a:lvl7pPr marL="1191155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60" strike="noStrike" sz="2400" u="none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7pPr>
      <a:lvl8pPr marL="1191155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60" strike="noStrike" sz="2400" u="none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8pPr>
      <a:lvl9pPr marL="1191155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60" strike="noStrike" sz="2400" u="none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tif"/><Relationship Id="rId6" Type="http://schemas.openxmlformats.org/officeDocument/2006/relationships/image" Target="../media/image3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.tif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pandas.pydata.org/docs/getting_started/index.html" TargetMode="External"/><Relationship Id="rId6" Type="http://schemas.openxmlformats.org/officeDocument/2006/relationships/image" Target="../media/image1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hyperlink" Target="https://matplotlib.org/stable/plot_types/index.html" TargetMode="External"/><Relationship Id="rId10" Type="http://schemas.openxmlformats.org/officeDocument/2006/relationships/hyperlink" Target="https://pandas.pydata.org/docs/getting_started/intro_tutorials/04_plotting.html#min-tut-04-plotting" TargetMode="External"/><Relationship Id="rId11" Type="http://schemas.openxmlformats.org/officeDocument/2006/relationships/image" Target="../media/image2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ladsholder til billede 9" descr="Pladsholder til billede 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43" name="mas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4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5" name="Freja Bohr, PhD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Freja Bohr, PhD</a:t>
            </a:r>
          </a:p>
          <a:p>
            <a:pPr/>
            <a:r>
              <a:t>24/11-2023</a:t>
            </a:r>
          </a:p>
        </p:txBody>
      </p:sp>
      <p:sp>
        <p:nvSpPr>
          <p:cNvPr id="346" name="Titel 1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Plot i python</a:t>
            </a:r>
          </a:p>
        </p:txBody>
      </p:sp>
      <p:sp>
        <p:nvSpPr>
          <p:cNvPr id="347" name="Rektangel"/>
          <p:cNvSpPr/>
          <p:nvPr/>
        </p:nvSpPr>
        <p:spPr>
          <a:xfrm>
            <a:off x="489004" y="4959563"/>
            <a:ext cx="5143391" cy="10087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48" name="Symbol Black.png" descr="Symbol Bla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7205" y="5344664"/>
            <a:ext cx="666518" cy="666518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treg"/>
          <p:cNvSpPr/>
          <p:nvPr/>
        </p:nvSpPr>
        <p:spPr>
          <a:xfrm>
            <a:off x="593648" y="5823144"/>
            <a:ext cx="4177848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0" name="Hatzakis Lab"/>
          <p:cNvSpPr txBox="1"/>
          <p:nvPr/>
        </p:nvSpPr>
        <p:spPr>
          <a:xfrm>
            <a:off x="600478" y="5522219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sp>
        <p:nvSpPr>
          <p:cNvPr id="351" name="Streg"/>
          <p:cNvSpPr/>
          <p:nvPr/>
        </p:nvSpPr>
        <p:spPr>
          <a:xfrm>
            <a:off x="5453288" y="5823144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42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5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446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pandas:"/>
          <p:cNvSpPr txBox="1"/>
          <p:nvPr/>
        </p:nvSpPr>
        <p:spPr>
          <a:xfrm>
            <a:off x="1971732" y="1180484"/>
            <a:ext cx="91763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pandas:</a:t>
            </a:r>
          </a:p>
        </p:txBody>
      </p:sp>
      <p:pic>
        <p:nvPicPr>
          <p:cNvPr id="448" name="Screenshot 2023-11-20 at 1.30.00 PM.png" descr="Screenshot 2023-11-20 at 1.30.00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5407" y="1542776"/>
            <a:ext cx="4246357" cy="2404237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Plot af dataframe (example.csv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 af dataframe (example.csv)</a:t>
            </a:r>
          </a:p>
        </p:txBody>
      </p:sp>
      <p:pic>
        <p:nvPicPr>
          <p:cNvPr id="450" name="Screenshot 2023-11-20 at 1.33.24 PM.png" descr="Screenshot 2023-11-20 at 1.33.24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20407" y="881421"/>
            <a:ext cx="4676503" cy="4451774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matplotlib"/>
          <p:cNvSpPr txBox="1"/>
          <p:nvPr/>
        </p:nvSpPr>
        <p:spPr>
          <a:xfrm>
            <a:off x="8459020" y="469863"/>
            <a:ext cx="108250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matplotlib</a:t>
            </a:r>
          </a:p>
        </p:txBody>
      </p:sp>
      <p:sp>
        <p:nvSpPr>
          <p:cNvPr id="452" name="Her bliver man nødt til at plotte alle graferne manuelt i samme plot"/>
          <p:cNvSpPr txBox="1"/>
          <p:nvPr/>
        </p:nvSpPr>
        <p:spPr>
          <a:xfrm>
            <a:off x="6606438" y="5520195"/>
            <a:ext cx="508913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Her bliver man nødt til at plotte alle graferne manuelt i samme plot</a:t>
            </a:r>
          </a:p>
        </p:txBody>
      </p:sp>
      <p:pic>
        <p:nvPicPr>
          <p:cNvPr id="453" name="Screenshot 2023-11-20 at 1.36.33 PM.png" descr="Screenshot 2023-11-20 at 1.36.33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92706" y="4274265"/>
            <a:ext cx="3031758" cy="2404237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seaborn:"/>
          <p:cNvSpPr txBox="1"/>
          <p:nvPr/>
        </p:nvSpPr>
        <p:spPr>
          <a:xfrm>
            <a:off x="2267335" y="3909277"/>
            <a:ext cx="9937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seaborn: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ubplots i matplotlib: hvis man gerne vil lave flere plots i 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Subplots i matplotlib: hvis man gerne vil lave flere plots i et</a:t>
            </a:r>
          </a:p>
        </p:txBody>
      </p:sp>
      <p:sp>
        <p:nvSpPr>
          <p:cNvPr id="457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58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Lysbillednummer"/>
          <p:cNvSpPr txBox="1"/>
          <p:nvPr>
            <p:ph type="sldNum" sz="quarter" idx="2"/>
          </p:nvPr>
        </p:nvSpPr>
        <p:spPr>
          <a:xfrm>
            <a:off x="11456851" y="110141"/>
            <a:ext cx="144600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1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462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Screenshot 2023-11-20 at 1.45.45 PM.png" descr="Screenshot 2023-11-20 at 1.45.45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3400" y="3154355"/>
            <a:ext cx="3888664" cy="3494875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fig, ax = plt.subplots()…"/>
          <p:cNvSpPr txBox="1"/>
          <p:nvPr/>
        </p:nvSpPr>
        <p:spPr>
          <a:xfrm>
            <a:off x="917596" y="1407184"/>
            <a:ext cx="2828688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2000">
                <a:solidFill>
                  <a:srgbClr val="050305"/>
                </a:solidFill>
              </a:defRPr>
            </a:pPr>
            <a:r>
              <a:t>fig, ax = plt.subplots()</a:t>
            </a:r>
          </a:p>
          <a:p>
            <a:pPr defTabSz="457200">
              <a:defRPr sz="2000">
                <a:solidFill>
                  <a:srgbClr val="050305"/>
                </a:solidFill>
              </a:defRPr>
            </a:pPr>
          </a:p>
          <a:p>
            <a:pPr defTabSz="457200">
              <a:defRPr sz="2000">
                <a:solidFill>
                  <a:srgbClr val="050305"/>
                </a:solidFill>
              </a:defRPr>
            </a:pPr>
            <a:r>
              <a:t>fig laver figuren</a:t>
            </a:r>
          </a:p>
          <a:p>
            <a:pPr defTabSz="457200">
              <a:defRPr sz="2000">
                <a:solidFill>
                  <a:srgbClr val="050305"/>
                </a:solidFill>
              </a:defRPr>
            </a:pPr>
          </a:p>
          <a:p>
            <a:pPr defTabSz="457200">
              <a:defRPr sz="2000">
                <a:solidFill>
                  <a:srgbClr val="050305"/>
                </a:solidFill>
              </a:defRPr>
            </a:pPr>
            <a:r>
              <a:t>ax styrer hvilket subplot </a:t>
            </a:r>
          </a:p>
        </p:txBody>
      </p:sp>
      <p:pic>
        <p:nvPicPr>
          <p:cNvPr id="465" name="Screenshot 2023-11-20 at 1.48.21 PM.png" descr="Screenshot 2023-11-20 at 1.48.21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09043" y="1773957"/>
            <a:ext cx="5130801" cy="415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Hvad har været galt med alle de plots vi har lavet indtil nu?"/>
          <p:cNvSpPr txBox="1"/>
          <p:nvPr>
            <p:ph type="title"/>
          </p:nvPr>
        </p:nvSpPr>
        <p:spPr>
          <a:xfrm>
            <a:off x="818195" y="2615039"/>
            <a:ext cx="11012490" cy="865187"/>
          </a:xfrm>
          <a:prstGeom prst="rect">
            <a:avLst/>
          </a:prstGeom>
        </p:spPr>
        <p:txBody>
          <a:bodyPr/>
          <a:lstStyle/>
          <a:p>
            <a:pPr/>
            <a:r>
              <a:t>Hvad har været galt med alle de plots vi har lavet indtil nu?</a:t>
            </a:r>
          </a:p>
        </p:txBody>
      </p:sp>
      <p:sp>
        <p:nvSpPr>
          <p:cNvPr id="468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69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2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473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76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Hvad er et godt plo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Hvad er et godt plot?</a:t>
            </a:r>
          </a:p>
        </p:txBody>
      </p:sp>
      <p:sp>
        <p:nvSpPr>
          <p:cNvPr id="479" name="Det rigtige type plot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 rigtige type plot!</a:t>
            </a:r>
          </a:p>
          <a:p>
            <a:pPr/>
            <a:r>
              <a:t>Størrelse på plottet</a:t>
            </a:r>
          </a:p>
          <a:p>
            <a:pPr/>
            <a:r>
              <a:t>x,y labels</a:t>
            </a:r>
          </a:p>
          <a:p>
            <a:pPr/>
            <a:r>
              <a:t>x,y range</a:t>
            </a:r>
          </a:p>
          <a:p>
            <a:pPr/>
            <a:r>
              <a:t>Titel</a:t>
            </a:r>
          </a:p>
          <a:p>
            <a:pPr/>
            <a:r>
              <a:t>Gode farver</a:t>
            </a:r>
          </a:p>
          <a:p>
            <a:pPr/>
            <a:r>
              <a:t>Skriftstørrelse</a:t>
            </a:r>
          </a:p>
          <a:p>
            <a:pPr/>
            <a:r>
              <a:t>Less is more!!!!</a:t>
            </a:r>
          </a:p>
        </p:txBody>
      </p:sp>
      <p:sp>
        <p:nvSpPr>
          <p:cNvPr id="480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1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482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Screenshot 2023-11-20 at 1.16.05 PM.png" descr="Screenshot 2023-11-20 at 1.16.05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06095" y="3926294"/>
            <a:ext cx="3630271" cy="2696969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Seaborn"/>
          <p:cNvSpPr txBox="1"/>
          <p:nvPr/>
        </p:nvSpPr>
        <p:spPr>
          <a:xfrm>
            <a:off x="8837019" y="3616210"/>
            <a:ext cx="96842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Seaborn</a:t>
            </a:r>
          </a:p>
        </p:txBody>
      </p:sp>
      <p:pic>
        <p:nvPicPr>
          <p:cNvPr id="485" name="Screenshot 2023-11-20 at 1.16.40 PM.png" descr="Screenshot 2023-11-20 at 1.16.40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44901" y="807507"/>
            <a:ext cx="5816951" cy="2333853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matplotlib"/>
          <p:cNvSpPr txBox="1"/>
          <p:nvPr/>
        </p:nvSpPr>
        <p:spPr>
          <a:xfrm>
            <a:off x="6984777" y="470785"/>
            <a:ext cx="108250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matplotlib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89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Lav dit plot præcis som du vil have det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Lav dit plot præcis som du vil have det!</a:t>
            </a:r>
          </a:p>
        </p:txBody>
      </p:sp>
      <p:sp>
        <p:nvSpPr>
          <p:cNvPr id="492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3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494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fig.tight_layout() sørger for at plotsne ikke sidder oven i hinanden…"/>
          <p:cNvSpPr txBox="1"/>
          <p:nvPr/>
        </p:nvSpPr>
        <p:spPr>
          <a:xfrm>
            <a:off x="333118" y="5283751"/>
            <a:ext cx="6673601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fig.tight_layout() sørger for at plotsne ikke sidder oven i hinanden</a:t>
            </a:r>
          </a:p>
          <a:p>
            <a:pPr/>
          </a:p>
          <a:p>
            <a:pPr/>
            <a:r>
              <a:t>fig.savefig(“path”+”.pdf”)</a:t>
            </a:r>
          </a:p>
          <a:p>
            <a:pPr/>
          </a:p>
          <a:p>
            <a:pPr/>
            <a:r>
              <a:t>Forskel på barplot og histogram?</a:t>
            </a:r>
          </a:p>
        </p:txBody>
      </p:sp>
      <p:pic>
        <p:nvPicPr>
          <p:cNvPr id="496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29763" y="1507397"/>
            <a:ext cx="4598421" cy="45984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Screenshot 2023-11-20 at 2.14.31 PM.png" descr="Screenshot 2023-11-20 at 2.14.31 PM.png"/>
          <p:cNvPicPr>
            <a:picLocks noChangeAspect="1"/>
          </p:cNvPicPr>
          <p:nvPr/>
        </p:nvPicPr>
        <p:blipFill>
          <a:blip r:embed="rId6">
            <a:extLst/>
          </a:blip>
          <a:srcRect l="0" t="0" r="5077" b="0"/>
          <a:stretch>
            <a:fillRect/>
          </a:stretch>
        </p:blipFill>
        <p:spPr>
          <a:xfrm>
            <a:off x="240197" y="1241944"/>
            <a:ext cx="6714695" cy="382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00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Størrelse på plottet betyder sindssygt meget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Størrelse på plottet betyder sindssygt meget!</a:t>
            </a:r>
          </a:p>
        </p:txBody>
      </p:sp>
      <p:sp>
        <p:nvSpPr>
          <p:cNvPr id="503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4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505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44423" y="1276864"/>
            <a:ext cx="2531259" cy="2515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Screenshot 2023-11-20 at 2.18.34 PM.png" descr="Screenshot 2023-11-20 at 2.18.34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7309" y="4567701"/>
            <a:ext cx="4787901" cy="166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Screenshot 2023-11-20 at 2.18.47 PM.png" descr="Screenshot 2023-11-20 at 2.18.47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0221" y="1429786"/>
            <a:ext cx="4406193" cy="764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Screenshot 2023-11-20 at 2.19.01 PM.png" descr="Screenshot 2023-11-20 at 2.19.01 P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75947" y="2821073"/>
            <a:ext cx="4793041" cy="166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pasted-image.tiff" descr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637774" y="4002738"/>
            <a:ext cx="2702672" cy="2793628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Lav plottet i den størrelse i skal bruge det og stræk ikke i det efterfølgende!!!"/>
          <p:cNvSpPr txBox="1"/>
          <p:nvPr/>
        </p:nvSpPr>
        <p:spPr>
          <a:xfrm>
            <a:off x="9609061" y="3306706"/>
            <a:ext cx="2088209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Lav plottet i den størrelse i skal bruge det og stræk ikke i det efterfølgende!!!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14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517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8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519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Åben dokumentationen for pd.read_csv() og matplotlib og læs dem og dan jer et overblik over hvad man kan gøre og med hvilke kommandoer…"/>
          <p:cNvSpPr txBox="1"/>
          <p:nvPr/>
        </p:nvSpPr>
        <p:spPr>
          <a:xfrm>
            <a:off x="539028" y="1522378"/>
            <a:ext cx="11113945" cy="489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buSzPct val="100000"/>
              <a:buAutoNum type="arabicPeriod" startAt="1"/>
              <a:defRPr sz="1500"/>
            </a:pPr>
            <a:r>
              <a:t>Åben dokumentationen for pd.read_csv() og matplotlib og læs dem og dan jer et overblik over hvad man kan gøre og med hvilke kommandoer</a:t>
            </a:r>
          </a:p>
          <a:p>
            <a:pPr marL="240631" indent="-240631">
              <a:buSzPct val="100000"/>
              <a:buAutoNum type="arabicPeriod" startAt="1"/>
              <a:defRPr sz="1500"/>
            </a:pPr>
          </a:p>
          <a:p>
            <a:pPr marL="240631" indent="-240631">
              <a:buSzPct val="100000"/>
              <a:buAutoNum type="arabicPeriod" startAt="3"/>
              <a:defRPr sz="1500"/>
            </a:pPr>
            <a:r>
              <a:t>Åben python, load in example.csv, forstå datastrukturen og plot det</a:t>
            </a:r>
          </a:p>
          <a:p>
            <a:pPr lvl="1" marL="748631" indent="-240631">
              <a:buSzPct val="100000"/>
              <a:buAutoNum type="arabicPeriod" startAt="1"/>
              <a:defRPr sz="1500"/>
            </a:pPr>
            <a:r>
              <a:t>Lav et plot bestående af 4 subplots der hver viser et plot over hhv. sex, age, height og weight. Husk labels på akser, titel, legend. Hvert plot skal have forskellige farver. </a:t>
            </a:r>
          </a:p>
          <a:p>
            <a:pPr lvl="1" marL="748631" indent="-240631">
              <a:buSzPct val="100000"/>
              <a:buAutoNum type="arabicPeriod" startAt="1"/>
              <a:defRPr sz="1500"/>
            </a:pPr>
            <a:r>
              <a:t>Lav nu det samme plot, men hvor du plotter det som histogram. Hvad er forskellen? </a:t>
            </a:r>
            <a:br/>
            <a:r>
              <a:t>Hvad betyder bin width for plottet? Find de settings der passer bedst</a:t>
            </a:r>
          </a:p>
          <a:p>
            <a:pPr lvl="1" marL="748631" indent="-240631">
              <a:buSzPct val="100000"/>
              <a:buAutoNum type="arabicPeriod" startAt="1"/>
              <a:defRPr sz="1500"/>
            </a:pPr>
            <a:r>
              <a:t>Lav et eller flere plot(s) der viser om der er en sammenhæng mellem en eller flere af de fire faktorer (sex, age, height, weight). </a:t>
            </a:r>
            <a:br/>
          </a:p>
          <a:p>
            <a:pPr marL="240631" indent="-240631">
              <a:buSzPct val="100000"/>
              <a:buAutoNum type="arabicPeriod" startAt="3"/>
              <a:defRPr sz="1500"/>
            </a:pPr>
            <a:r>
              <a:t>Load example_1.csv ind i pd.dataframe</a:t>
            </a:r>
          </a:p>
          <a:p>
            <a:pPr lvl="1" marL="748631" indent="-240631">
              <a:buSzPct val="100000"/>
              <a:buAutoNum type="arabicPeriod" startAt="1"/>
              <a:defRPr sz="1500"/>
            </a:pPr>
            <a:r>
              <a:t>Hvad er problemet nu? Hvordan løser man det i python, så datafilen ligner den i opgave 1?</a:t>
            </a:r>
          </a:p>
          <a:p>
            <a:pPr>
              <a:defRPr sz="1500"/>
            </a:pPr>
          </a:p>
          <a:p>
            <a:pPr marL="240631" indent="-240631">
              <a:buSzPct val="100000"/>
              <a:buAutoNum type="arabicPeriod" startAt="5"/>
              <a:defRPr sz="1500"/>
            </a:pPr>
            <a:r>
              <a:t>Load test_data2.csv ind i pd.dataframe</a:t>
            </a:r>
          </a:p>
          <a:p>
            <a:pPr lvl="1" marL="748631" indent="-240631">
              <a:buSzPct val="100000"/>
              <a:buAutoNum type="arabicPeriod" startAt="1"/>
              <a:defRPr sz="1500"/>
            </a:pPr>
            <a:r>
              <a:t>Ændre på kolonne navnene så de nu hedder D, E og F</a:t>
            </a:r>
          </a:p>
          <a:p>
            <a:pPr lvl="1" marL="748631" indent="-240631">
              <a:buSzPct val="100000"/>
              <a:buAutoNum type="arabicPeriod" startAt="1"/>
              <a:defRPr sz="1500"/>
            </a:pPr>
            <a:r>
              <a:t>Lav et pænt plot (enkelt eller subplots) der viser dataen i filen. Hvordan ville i vise det her datasæt i en artikel? </a:t>
            </a:r>
          </a:p>
          <a:p>
            <a:pPr lvl="1" marL="748631" indent="-240631">
              <a:buSzPct val="100000"/>
              <a:buAutoNum type="arabicPeriod" startAt="1"/>
              <a:defRPr sz="1500"/>
            </a:pPr>
            <a:r>
              <a:t>Plot alle 3 kolonner (A, B og C) i samme plot på en måde så man kan se alt dataen samlet</a:t>
            </a:r>
          </a:p>
          <a:p>
            <a:pPr>
              <a:defRPr sz="1500"/>
            </a:pPr>
          </a:p>
          <a:p>
            <a:pPr marL="240631" indent="-240631">
              <a:buSzPct val="100000"/>
              <a:buAutoNum type="arabicPeriod" startAt="6"/>
              <a:defRPr sz="1500"/>
            </a:pPr>
            <a:r>
              <a:t>Prøv med jeres eget data!</a:t>
            </a:r>
          </a:p>
        </p:txBody>
      </p:sp>
      <p:sp>
        <p:nvSpPr>
          <p:cNvPr id="521" name="Husk at gem alle plotsne!"/>
          <p:cNvSpPr txBox="1"/>
          <p:nvPr/>
        </p:nvSpPr>
        <p:spPr>
          <a:xfrm>
            <a:off x="6320195" y="821613"/>
            <a:ext cx="267086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Husk at gem alle plotsne!</a:t>
            </a:r>
          </a:p>
        </p:txBody>
      </p:sp>
      <p:sp>
        <p:nvSpPr>
          <p:cNvPr id="522" name="Det er en rigtig god idé at lave en skabelon til at plotte så i nemt har koden til at gøre det igen :-)"/>
          <p:cNvSpPr txBox="1"/>
          <p:nvPr/>
        </p:nvSpPr>
        <p:spPr>
          <a:xfrm>
            <a:off x="1164413" y="6245999"/>
            <a:ext cx="986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Det er en rigtig god idé at lave en skabelon til at plotte så i nemt har koden til at gøre det igen :-)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54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357" name="Hvordan loader man et datasæt ind i python?…"/>
          <p:cNvSpPr txBox="1"/>
          <p:nvPr>
            <p:ph type="body" idx="1"/>
          </p:nvPr>
        </p:nvSpPr>
        <p:spPr>
          <a:xfrm>
            <a:off x="589755" y="1508292"/>
            <a:ext cx="11012490" cy="4675189"/>
          </a:xfrm>
          <a:prstGeom prst="rect">
            <a:avLst/>
          </a:prstGeom>
        </p:spPr>
        <p:txBody>
          <a:bodyPr/>
          <a:lstStyle/>
          <a:p>
            <a:pPr/>
            <a:r>
              <a:t>Hvordan loader man et datasæt ind i python?</a:t>
            </a:r>
          </a:p>
          <a:p>
            <a:pPr/>
            <a:r>
              <a:t>Hvordan forstår man dataen?</a:t>
            </a:r>
          </a:p>
          <a:p>
            <a:pPr/>
            <a:r>
              <a:t>Hvordan plotter man dataen?</a:t>
            </a:r>
          </a:p>
          <a:p>
            <a:pPr/>
            <a:r>
              <a:t>Gode plots</a:t>
            </a:r>
          </a:p>
        </p:txBody>
      </p:sp>
      <p:sp>
        <p:nvSpPr>
          <p:cNvPr id="358" name="Lysbillednummer"/>
          <p:cNvSpPr txBox="1"/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9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360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Mange måder at loade datasæt ind på (numpy, pandas etc)…"/>
          <p:cNvSpPr txBox="1"/>
          <p:nvPr/>
        </p:nvSpPr>
        <p:spPr>
          <a:xfrm>
            <a:off x="589755" y="3883521"/>
            <a:ext cx="11012490" cy="467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>
              <a:spcBef>
                <a:spcPts val="1000"/>
              </a:spcBef>
              <a:defRPr spc="60" sz="2400"/>
            </a:pPr>
            <a:r>
              <a:t>Mange måder at loade datasæt ind på (numpy, pandas etc)</a:t>
            </a:r>
          </a:p>
          <a:p>
            <a:pPr>
              <a:spcBef>
                <a:spcPts val="1000"/>
              </a:spcBef>
              <a:defRPr spc="60" sz="2400"/>
            </a:pPr>
            <a:r>
              <a:t>Pandas er bedst og nemmest! (skal pip installeres!)</a:t>
            </a:r>
          </a:p>
          <a:p>
            <a:pPr>
              <a:spcBef>
                <a:spcPts val="1000"/>
              </a:spcBef>
              <a:defRPr spc="60" sz="2400"/>
            </a:pPr>
          </a:p>
          <a:p>
            <a:pPr>
              <a:spcBef>
                <a:spcPts val="1000"/>
              </a:spcBef>
              <a:defRPr spc="60" sz="2400"/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5" invalidUrl="" action="" tgtFrame="" tooltip="" history="1" highlightClick="0" endSnd="0"/>
              </a:rPr>
              <a:t>https://pandas.pydata.org/docs/getting_started/index.html</a:t>
            </a:r>
          </a:p>
          <a:p>
            <a:pPr>
              <a:spcBef>
                <a:spcPts val="1000"/>
              </a:spcBef>
              <a:defRPr spc="60" sz="2400"/>
            </a:pPr>
          </a:p>
          <a:p>
            <a:pPr>
              <a:spcBef>
                <a:spcPts val="1000"/>
              </a:spcBef>
              <a:defRPr spc="60" sz="2400"/>
            </a:pPr>
          </a:p>
        </p:txBody>
      </p:sp>
      <p:pic>
        <p:nvPicPr>
          <p:cNvPr id="362" name="Screenshot 2023-11-20 at 8.33.58 AM.png" descr="Screenshot 2023-11-20 at 8.33.58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24478" y="2058967"/>
            <a:ext cx="3246047" cy="1251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2" grpId="2"/>
      <p:bldP build="whole" bldLvl="1" animBg="1" rev="0" advAuto="0" spid="36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6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Hvad er panda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Hvad er pandas?</a:t>
            </a:r>
          </a:p>
        </p:txBody>
      </p:sp>
      <p:sp>
        <p:nvSpPr>
          <p:cNvPr id="368" name="Click to add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</a:p>
        </p:txBody>
      </p:sp>
      <p:sp>
        <p:nvSpPr>
          <p:cNvPr id="369" name="Lysbillednummer"/>
          <p:cNvSpPr txBox="1"/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0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371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Open source data analyse værktøj til python…"/>
          <p:cNvSpPr txBox="1"/>
          <p:nvPr/>
        </p:nvSpPr>
        <p:spPr>
          <a:xfrm>
            <a:off x="588962" y="1635125"/>
            <a:ext cx="11012490" cy="467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pc="60" sz="2400"/>
            </a:pPr>
            <a:r>
              <a:t>Open source data analyse værktøj til python</a:t>
            </a:r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pc="60" sz="2400"/>
            </a:pPr>
            <a:r>
              <a:t>Er godt til data i tabeller (row, column)</a:t>
            </a:r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pc="60" sz="2400"/>
            </a:pPr>
            <a:r>
              <a:t>Data kaldes en “dataframe”</a:t>
            </a:r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pc="60" sz="2400"/>
            </a:pPr>
            <a:r>
              <a:t>Data kan importeres (read_*) og eksporteres (to_*)</a:t>
            </a:r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pc="60" sz="2400"/>
            </a:pPr>
            <a:r>
              <a:t>Man kan også plotte vha. pandas</a:t>
            </a:r>
          </a:p>
        </p:txBody>
      </p:sp>
      <p:pic>
        <p:nvPicPr>
          <p:cNvPr id="373" name="Screenshot 2023-11-20 at 8.26.19 AM.png" descr="Screenshot 2023-11-20 at 8.26.19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40393" y="4109019"/>
            <a:ext cx="7060197" cy="2120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76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Lysbillednummer"/>
          <p:cNvSpPr txBox="1"/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9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380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Hvordan loader man et datasæt ind i python?"/>
          <p:cNvSpPr txBox="1"/>
          <p:nvPr/>
        </p:nvSpPr>
        <p:spPr>
          <a:xfrm>
            <a:off x="589755" y="655304"/>
            <a:ext cx="11012490" cy="86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pc="60" sz="3000"/>
            </a:lvl1pPr>
          </a:lstStyle>
          <a:p>
            <a:pPr/>
            <a:r>
              <a:t>Hvordan loader man et datasæt ind i python?</a:t>
            </a:r>
          </a:p>
        </p:txBody>
      </p:sp>
      <p:sp>
        <p:nvSpPr>
          <p:cNvPr id="382" name="Indlæse data med pd.read_* som en dataframe…"/>
          <p:cNvSpPr txBox="1"/>
          <p:nvPr/>
        </p:nvSpPr>
        <p:spPr>
          <a:xfrm>
            <a:off x="589755" y="1554413"/>
            <a:ext cx="11012490" cy="467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pc="60" sz="2400"/>
            </a:pPr>
            <a:r>
              <a:t>Indlæse data med pd.read_* som en dataframe</a:t>
            </a:r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pc="60" sz="2400"/>
            </a:pPr>
            <a:r>
              <a:t>Dataframe er en 2D data struktur bestående af rækker og kolonner</a:t>
            </a:r>
          </a:p>
          <a:p>
            <a:pPr>
              <a:spcBef>
                <a:spcPts val="1000"/>
              </a:spcBef>
              <a:defRPr spc="60" sz="2400"/>
            </a:pPr>
          </a:p>
          <a:p>
            <a:pPr>
              <a:spcBef>
                <a:spcPts val="1000"/>
              </a:spcBef>
              <a:defRPr spc="60" sz="2400"/>
            </a:pPr>
          </a:p>
          <a:p>
            <a:pPr>
              <a:spcBef>
                <a:spcPts val="1000"/>
              </a:spcBef>
              <a:defRPr spc="60" sz="2400"/>
            </a:pPr>
          </a:p>
        </p:txBody>
      </p:sp>
      <p:sp>
        <p:nvSpPr>
          <p:cNvPr id="383" name="df = pd.read_csv(“datafile.csv”)…"/>
          <p:cNvSpPr txBox="1"/>
          <p:nvPr/>
        </p:nvSpPr>
        <p:spPr>
          <a:xfrm>
            <a:off x="3326064" y="2951479"/>
            <a:ext cx="4885691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1000"/>
              </a:spcBef>
              <a:defRPr spc="60" sz="2400"/>
            </a:pPr>
            <a:r>
              <a:t>df = pd.read_csv(“datafile.csv”)</a:t>
            </a:r>
          </a:p>
          <a:p>
            <a:pPr>
              <a:spcBef>
                <a:spcPts val="1000"/>
              </a:spcBef>
              <a:defRPr spc="60" sz="2400"/>
            </a:pPr>
            <a:r>
              <a:t>df = pd.read_excel(“datafile.xlsx”)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86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Lysbillednummer"/>
          <p:cNvSpPr txBox="1"/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9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390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Hvordan forstår man dataen?"/>
          <p:cNvSpPr txBox="1"/>
          <p:nvPr/>
        </p:nvSpPr>
        <p:spPr>
          <a:xfrm>
            <a:off x="589755" y="655304"/>
            <a:ext cx="11012490" cy="86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pc="60" sz="3000"/>
            </a:lvl1pPr>
          </a:lstStyle>
          <a:p>
            <a:pPr/>
            <a:r>
              <a:t>Hvordan forstår man dataen?</a:t>
            </a:r>
          </a:p>
        </p:txBody>
      </p:sp>
      <p:sp>
        <p:nvSpPr>
          <p:cNvPr id="392" name="Kig på dit datasæt!…"/>
          <p:cNvSpPr txBox="1"/>
          <p:nvPr/>
        </p:nvSpPr>
        <p:spPr>
          <a:xfrm>
            <a:off x="589755" y="1554413"/>
            <a:ext cx="11012490" cy="467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pc="60" sz="2400"/>
            </a:pPr>
            <a:r>
              <a:t>Kig på dit datasæt!</a:t>
            </a:r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pc="60" sz="2400"/>
            </a:pPr>
            <a:r>
              <a:t>Nemt med små datasæt, svært med meget store datasæt</a:t>
            </a:r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pc="60" sz="2400"/>
            </a:pPr>
            <a:r>
              <a:t>Pandas har gjort det nemmere med smarte funktioner:</a:t>
            </a:r>
          </a:p>
          <a:p>
            <a:pPr>
              <a:spcBef>
                <a:spcPts val="1000"/>
              </a:spcBef>
              <a:defRPr spc="60" sz="2400"/>
            </a:pPr>
          </a:p>
          <a:p>
            <a:pPr>
              <a:spcBef>
                <a:spcPts val="1000"/>
              </a:spcBef>
              <a:defRPr spc="60" sz="2400"/>
            </a:pPr>
          </a:p>
          <a:p>
            <a:pPr>
              <a:spcBef>
                <a:spcPts val="1000"/>
              </a:spcBef>
              <a:defRPr spc="60" sz="2400"/>
            </a:pPr>
          </a:p>
        </p:txBody>
      </p:sp>
      <p:sp>
        <p:nvSpPr>
          <p:cNvPr id="393" name="df.head() : viser de første rækker…"/>
          <p:cNvSpPr txBox="1"/>
          <p:nvPr/>
        </p:nvSpPr>
        <p:spPr>
          <a:xfrm>
            <a:off x="1400514" y="3389629"/>
            <a:ext cx="4808747" cy="194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1000"/>
              </a:spcBef>
              <a:defRPr spc="60" sz="2400"/>
            </a:pPr>
            <a:r>
              <a:t>df.head() : viser de første rækker</a:t>
            </a:r>
          </a:p>
          <a:p>
            <a:pPr>
              <a:spcBef>
                <a:spcPts val="1000"/>
              </a:spcBef>
              <a:defRPr spc="60" sz="2400"/>
            </a:pPr>
            <a:r>
              <a:t>df.tail() : viser de sidste rækker</a:t>
            </a:r>
          </a:p>
          <a:p>
            <a:pPr>
              <a:spcBef>
                <a:spcPts val="1000"/>
              </a:spcBef>
              <a:defRPr spc="60" sz="2400"/>
            </a:pPr>
            <a:r>
              <a:t>df.index : viser rækkerne</a:t>
            </a:r>
          </a:p>
          <a:p>
            <a:pPr>
              <a:spcBef>
                <a:spcPts val="1000"/>
              </a:spcBef>
              <a:defRPr spc="60" sz="2400"/>
            </a:pPr>
            <a:r>
              <a:t>df.columns : viser kolonnerne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96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Lysbillednummer"/>
          <p:cNvSpPr txBox="1"/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9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400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Eksempel"/>
          <p:cNvSpPr txBox="1"/>
          <p:nvPr/>
        </p:nvSpPr>
        <p:spPr>
          <a:xfrm>
            <a:off x="589755" y="655304"/>
            <a:ext cx="11012490" cy="86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pc="60" sz="3000"/>
            </a:lvl1pPr>
          </a:lstStyle>
          <a:p>
            <a:pPr/>
            <a:r>
              <a:t>Eksempel</a:t>
            </a:r>
          </a:p>
        </p:txBody>
      </p:sp>
      <p:pic>
        <p:nvPicPr>
          <p:cNvPr id="402" name="Screenshot 2023-11-20 at 8.57.32 AM.png" descr="Screenshot 2023-11-20 at 8.57.32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58921" y="1370346"/>
            <a:ext cx="7505701" cy="4635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0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Ting at være opmærksom p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Ting at være opmærksom på</a:t>
            </a:r>
          </a:p>
        </p:txBody>
      </p:sp>
      <p:sp>
        <p:nvSpPr>
          <p:cNvPr id="408" name="Er dataframe formateret korrekt? tjek med df.dtype   Hvis ikk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40" sz="1600"/>
            </a:pPr>
            <a:r>
              <a:t>Er dataframe formateret korrekt? tjek med df.dtype</a:t>
            </a:r>
            <a:br/>
            <a:br/>
            <a:br/>
            <a:r>
              <a:t>Hvis ikke:</a:t>
            </a:r>
            <a:br/>
            <a:br/>
          </a:p>
          <a:p>
            <a:pPr>
              <a:defRPr spc="40" sz="1600"/>
            </a:pPr>
            <a:r>
              <a:t>Tusind seperator som comma: df=pd.read_csv(</a:t>
            </a:r>
            <a:r>
              <a:rPr spc="32" sz="1300"/>
              <a:t>'</a:t>
            </a:r>
            <a:r>
              <a:t>filename.csv</a:t>
            </a:r>
            <a:r>
              <a:rPr spc="32" sz="1300"/>
              <a:t>'</a:t>
            </a:r>
            <a:r>
              <a:t>, thousands=</a:t>
            </a:r>
            <a:r>
              <a:rPr spc="32" sz="1300"/>
              <a:t>‘,’</a:t>
            </a:r>
            <a:r>
              <a:t>)</a:t>
            </a:r>
            <a:br/>
            <a:br/>
          </a:p>
          <a:p>
            <a:pPr>
              <a:defRPr spc="40" sz="1600"/>
            </a:pPr>
            <a:r>
              <a:t>Muligt at importere kun enkelte kolonner med usecols</a:t>
            </a:r>
            <a:br/>
            <a:br/>
            <a:br/>
          </a:p>
          <a:p>
            <a:pPr>
              <a:defRPr spc="40" sz="1600"/>
            </a:pPr>
            <a:r>
              <a:t>Muligt at skifte navn på sine kolonner</a:t>
            </a:r>
          </a:p>
        </p:txBody>
      </p:sp>
      <p:sp>
        <p:nvSpPr>
          <p:cNvPr id="409" name="Lysbillednummer"/>
          <p:cNvSpPr txBox="1"/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0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411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Screenshot 2023-11-21 at 11.46.00 AM.png" descr="Screenshot 2023-11-21 at 11.46.00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28864" y="675139"/>
            <a:ext cx="4474433" cy="1154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Screenshot 2023-11-21 at 11.48.22 AM.png" descr="Screenshot 2023-11-21 at 11.48.22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90609" y="2029858"/>
            <a:ext cx="5487990" cy="1092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Screenshot 2023-11-21 at 11.55.16 AM.png" descr="Screenshot 2023-11-21 at 11.55.16 A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549515" y="3551379"/>
            <a:ext cx="4850619" cy="1342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Screenshot 2023-11-21 at 11.57.33 AM.png" descr="Screenshot 2023-11-21 at 11.57.33 A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195111" y="4999158"/>
            <a:ext cx="6194721" cy="1631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18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Hvordan plotter man datae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Hvordan plotter man dataen? </a:t>
            </a:r>
          </a:p>
        </p:txBody>
      </p:sp>
      <p:sp>
        <p:nvSpPr>
          <p:cNvPr id="421" name="Man kan plotte med matplotlib, pandas eller seaborn (og mange andre måder) - kommer an på hvilket type plot man vil lav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 kan plotte med matplotlib, pandas eller seaborn (og mange andre måder) - kommer an på hvilket type plot man vil lave</a:t>
            </a:r>
          </a:p>
        </p:txBody>
      </p:sp>
      <p:sp>
        <p:nvSpPr>
          <p:cNvPr id="422" name="Lysbillednummer"/>
          <p:cNvSpPr txBox="1"/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3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424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matplotlib: plot lister…"/>
          <p:cNvSpPr txBox="1"/>
          <p:nvPr/>
        </p:nvSpPr>
        <p:spPr>
          <a:xfrm>
            <a:off x="734210" y="3230879"/>
            <a:ext cx="7389278" cy="25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2000">
                <a:solidFill>
                  <a:srgbClr val="050305"/>
                </a:solidFill>
              </a:defRPr>
            </a:pPr>
            <a:r>
              <a:t>matplotlib: plot lister</a:t>
            </a:r>
          </a:p>
          <a:p>
            <a:pPr defTabSz="457200">
              <a:defRPr sz="2000">
                <a:solidFill>
                  <a:srgbClr val="050305"/>
                </a:solidFill>
              </a:defRPr>
            </a:pPr>
            <a:r>
              <a:rPr>
                <a:solidFill>
                  <a:srgbClr val="000000"/>
                </a:solidFill>
              </a:rPr>
              <a:t>plt.</a:t>
            </a:r>
            <a:r>
              <a:t>plot(x, y)</a:t>
            </a:r>
          </a:p>
          <a:p>
            <a:pPr defTabSz="457200">
              <a:defRPr sz="2000">
                <a:solidFill>
                  <a:srgbClr val="050305"/>
                </a:solidFill>
              </a:defRPr>
            </a:pPr>
          </a:p>
          <a:p>
            <a:pPr defTabSz="457200">
              <a:defRPr sz="2000">
                <a:solidFill>
                  <a:srgbClr val="050305"/>
                </a:solidFill>
              </a:defRPr>
            </a:pPr>
            <a:r>
              <a:t>pandas: plot data direkte fra dataframe (bruger matplotlib)</a:t>
            </a:r>
          </a:p>
          <a:p>
            <a:pPr defTabSz="457200">
              <a:defRPr sz="2000">
                <a:solidFill>
                  <a:srgbClr val="050305"/>
                </a:solidFill>
              </a:defRPr>
            </a:pPr>
            <a:r>
              <a:t>df.plot()</a:t>
            </a:r>
          </a:p>
          <a:p>
            <a:pPr defTabSz="457200">
              <a:defRPr sz="2000">
                <a:solidFill>
                  <a:srgbClr val="050305"/>
                </a:solidFill>
              </a:defRPr>
            </a:pPr>
          </a:p>
          <a:p>
            <a:pPr defTabSz="457200">
              <a:defRPr sz="2000">
                <a:solidFill>
                  <a:srgbClr val="050305"/>
                </a:solidFill>
              </a:defRPr>
            </a:pPr>
            <a:r>
              <a:t>seaborn: plot data direkte fra dataframe - rigtig god til scatterplot!</a:t>
            </a:r>
          </a:p>
          <a:p>
            <a:pPr defTabSz="457200">
              <a:defRPr sz="2000">
                <a:solidFill>
                  <a:srgbClr val="050305"/>
                </a:solidFill>
              </a:defRPr>
            </a:pPr>
            <a:r>
              <a:t>sns.lineplot()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28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Picture 27" descr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Lysbillednummer"/>
          <p:cNvSpPr txBox="1"/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1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90" sz="10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Hatzakis Lab</a:t>
            </a:r>
          </a:p>
        </p:txBody>
      </p:sp>
      <p:pic>
        <p:nvPicPr>
          <p:cNvPr id="432" name="slice1.png" descr="slic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Screenshot 2023-11-20 at 9.25.48 AM.png" descr="Screenshot 2023-11-20 at 9.25.48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7909" y="1390765"/>
            <a:ext cx="4158938" cy="2111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Screenshot 2023-11-20 at 9.28.57 AM.png" descr="Screenshot 2023-11-20 at 9.28.57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61705" y="1506393"/>
            <a:ext cx="2216714" cy="188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Screenshot 2023-11-20 at 9.30.28 AM.png" descr="Screenshot 2023-11-20 at 9.30.28 A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5038" y="3649011"/>
            <a:ext cx="3987438" cy="2899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Screenshot 2023-11-20 at 1.08.49 PM.png" descr="Screenshot 2023-11-20 at 1.08.49 P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411860" y="3585766"/>
            <a:ext cx="3566550" cy="3026445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amme data - forskellige plots! Kæmpe forskel i hvad man vil konkludere ud fra plotsne…"/>
          <p:cNvSpPr txBox="1"/>
          <p:nvPr/>
        </p:nvSpPr>
        <p:spPr>
          <a:xfrm>
            <a:off x="8500267" y="3531691"/>
            <a:ext cx="3473311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Samme data - forskellige plots! Kæmpe forskel i hvad man vil konkludere ud fra plotsne</a:t>
            </a:r>
          </a:p>
          <a:p>
            <a:pPr/>
          </a:p>
          <a:p>
            <a:pPr/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9" invalidUrl="" action="" tgtFrame="" tooltip="" history="1" highlightClick="0" endSnd="0"/>
              </a:rPr>
              <a:t>https://matplotlib.org/stable/plot_types/index.html</a:t>
            </a:r>
          </a:p>
          <a:p>
            <a:pPr/>
          </a:p>
          <a:p>
            <a:pPr/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10" invalidUrl="" action="" tgtFrame="" tooltip="" history="1" highlightClick="0" endSnd="0"/>
              </a:rPr>
              <a:t>https://pandas.pydata.org/docs/getting_started/intro_tutorials/04_plotting.html#min-tut-04-plotting</a:t>
            </a:r>
          </a:p>
        </p:txBody>
      </p:sp>
      <p:pic>
        <p:nvPicPr>
          <p:cNvPr id="438" name="Screenshot 2023-11-20 at 1.13.43 PM.png" descr="Screenshot 2023-11-20 at 1.13.43 PM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383290" y="941360"/>
            <a:ext cx="2795050" cy="2266064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Plot af to lister (x,y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 af to lister (x,y)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rugerdefineret design">
  <a:themeElements>
    <a:clrScheme name="Brugerdefinere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0000FF"/>
      </a:hlink>
      <a:folHlink>
        <a:srgbClr val="FF00FF"/>
      </a:folHlink>
    </a:clrScheme>
    <a:fontScheme name="Brugerdefineret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rugerdefinere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icrosoft New Tai Lue"/>
            <a:ea typeface="Microsoft New Tai Lue"/>
            <a:cs typeface="Microsoft New Tai Lue"/>
            <a:sym typeface="Microsoft New Tai L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icrosoft New Tai Lue"/>
            <a:ea typeface="Microsoft New Tai Lue"/>
            <a:cs typeface="Microsoft New Tai Lue"/>
            <a:sym typeface="Microsoft New Tai L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rugerdefineret design">
  <a:themeElements>
    <a:clrScheme name="Brugerdefinere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0000FF"/>
      </a:hlink>
      <a:folHlink>
        <a:srgbClr val="FF00FF"/>
      </a:folHlink>
    </a:clrScheme>
    <a:fontScheme name="Brugerdefineret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rugerdefinere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icrosoft New Tai Lue"/>
            <a:ea typeface="Microsoft New Tai Lue"/>
            <a:cs typeface="Microsoft New Tai Lue"/>
            <a:sym typeface="Microsoft New Tai L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icrosoft New Tai Lue"/>
            <a:ea typeface="Microsoft New Tai Lue"/>
            <a:cs typeface="Microsoft New Tai Lue"/>
            <a:sym typeface="Microsoft New Tai L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